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60" r:id="rId3"/>
    <p:sldId id="262" r:id="rId4"/>
    <p:sldId id="279" r:id="rId5"/>
    <p:sldId id="280" r:id="rId6"/>
    <p:sldId id="281" r:id="rId7"/>
    <p:sldId id="263" r:id="rId8"/>
    <p:sldId id="264" r:id="rId9"/>
    <p:sldId id="282" r:id="rId10"/>
    <p:sldId id="283" r:id="rId11"/>
    <p:sldId id="265" r:id="rId12"/>
    <p:sldId id="266" r:id="rId13"/>
    <p:sldId id="284" r:id="rId14"/>
    <p:sldId id="272" r:id="rId15"/>
    <p:sldId id="273" r:id="rId16"/>
    <p:sldId id="267" r:id="rId17"/>
    <p:sldId id="268" r:id="rId18"/>
    <p:sldId id="269" r:id="rId19"/>
    <p:sldId id="270" r:id="rId20"/>
    <p:sldId id="288" r:id="rId21"/>
    <p:sldId id="289" r:id="rId22"/>
    <p:sldId id="271" r:id="rId23"/>
    <p:sldId id="278" r:id="rId24"/>
    <p:sldId id="277" r:id="rId25"/>
    <p:sldId id="285" r:id="rId26"/>
    <p:sldId id="287" r:id="rId27"/>
    <p:sldId id="275" r:id="rId28"/>
  </p:sldIdLst>
  <p:sldSz cx="9144000" cy="5143500" type="screen16x9"/>
  <p:notesSz cx="6858000" cy="9144000"/>
  <p:embeddedFontLst>
    <p:embeddedFont>
      <p:font typeface="Constantia" panose="02030602050306030303" pitchFamily="18" charset="0"/>
      <p:regular r:id="rId30"/>
      <p:bold r:id="rId31"/>
      <p:italic r:id="rId32"/>
      <p:boldItalic r:id="rId33"/>
    </p:embeddedFont>
    <p:embeddedFont>
      <p:font typeface="Lato" panose="020B0604020202020204" charset="0"/>
      <p:regular r:id="rId34"/>
      <p:bold r:id="rId35"/>
      <p:italic r:id="rId36"/>
      <p:boldItalic r:id="rId37"/>
    </p:embeddedFont>
    <p:embeddedFont>
      <p:font typeface="Raleway" panose="020B0604020202020204" charset="-52"/>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8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8910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18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k.com/obrazovanienn?_smt=groups_list:1&amp;w=wall-191344191_35068"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rutube.ru/video/151a64c0203a666f9c7d3c625dbc3eb3/"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disk.yandex.ru/i/BgmXyX06JUwrvQ"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pozdnik@gmail.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k.com/obrazovanienn?_smt=groups_list:1&amp;w=wall-191344191_35099"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vk.com/obrazovanienn?_smt=groups_list:1&amp;w=wall-191344191_35068"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vk.com/obrazovanienn?_smt=groups_list:1&amp;w=wall-191344191_35068"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vk.com/obrazovanienn?_smt=groups_list:1&amp;w=wall-191344191_35068"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RU" dirty="0" smtClean="0"/>
              <a:t>Информационная повестка в Год педагога и наставника</a:t>
            </a:r>
            <a:endParaRPr/>
          </a:p>
        </p:txBody>
      </p:sp>
      <p:sp>
        <p:nvSpPr>
          <p:cNvPr id="87" name="Google Shape;87;p13"/>
          <p:cNvSpPr txBox="1">
            <a:spLocks noGrp="1"/>
          </p:cNvSpPr>
          <p:nvPr>
            <p:ph type="subTitle" idx="1"/>
          </p:nvPr>
        </p:nvSpPr>
        <p:spPr>
          <a:xfrm>
            <a:off x="729625" y="3172900"/>
            <a:ext cx="7688100" cy="10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600" dirty="0" smtClean="0"/>
              <a:t>Информационные поводы и инструменты продвижения</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678" y="563217"/>
            <a:ext cx="4326411" cy="2031325"/>
          </a:xfrm>
          <a:prstGeom prst="rect">
            <a:avLst/>
          </a:prstGeom>
          <a:noFill/>
        </p:spPr>
        <p:txBody>
          <a:bodyPr wrap="square" rtlCol="0">
            <a:spAutoFit/>
          </a:bodyPr>
          <a:lstStyle/>
          <a:p>
            <a:r>
              <a:rPr lang="ru-RU" b="1" dirty="0" smtClean="0">
                <a:solidFill>
                  <a:schemeClr val="accent1"/>
                </a:solidFill>
                <a:latin typeface="Constantia" pitchFamily="18" charset="0"/>
                <a:ea typeface="Lato"/>
                <a:cs typeface="Lato"/>
                <a:sym typeface="Lato"/>
              </a:rPr>
              <a:t>В Нижегородском государственном инженерно-экономическом университете в </a:t>
            </a:r>
            <a:r>
              <a:rPr lang="ru-RU" b="1" dirty="0" err="1" smtClean="0">
                <a:solidFill>
                  <a:schemeClr val="accent1"/>
                </a:solidFill>
                <a:latin typeface="Constantia" pitchFamily="18" charset="0"/>
                <a:ea typeface="Lato"/>
                <a:cs typeface="Lato"/>
                <a:sym typeface="Lato"/>
              </a:rPr>
              <a:t>Княгинино</a:t>
            </a:r>
            <a:r>
              <a:rPr lang="ru-RU" b="1" dirty="0" smtClean="0">
                <a:solidFill>
                  <a:schemeClr val="accent1"/>
                </a:solidFill>
                <a:latin typeface="Constantia" pitchFamily="18" charset="0"/>
                <a:ea typeface="Lato"/>
                <a:cs typeface="Lato"/>
                <a:sym typeface="Lato"/>
              </a:rPr>
              <a:t> торжественно открылся мемориал «Галерея Героев в честь российских воинов – бывших студентов университета, погибших в ходе специальной военной операции на территории Украины, военных конфликтов в Чечне и Афганистане.</a:t>
            </a:r>
          </a:p>
        </p:txBody>
      </p:sp>
      <p:pic>
        <p:nvPicPr>
          <p:cNvPr id="7" name="Рисунок 6" descr="vqVIL75faBs.jpg"/>
          <p:cNvPicPr>
            <a:picLocks noChangeAspect="1"/>
          </p:cNvPicPr>
          <p:nvPr/>
        </p:nvPicPr>
        <p:blipFill>
          <a:blip r:embed="rId2"/>
          <a:stretch>
            <a:fillRect/>
          </a:stretch>
        </p:blipFill>
        <p:spPr>
          <a:xfrm>
            <a:off x="4554884" y="577175"/>
            <a:ext cx="4425220" cy="2950723"/>
          </a:xfrm>
          <a:prstGeom prst="rect">
            <a:avLst/>
          </a:prstGeom>
        </p:spPr>
      </p:pic>
      <p:sp>
        <p:nvSpPr>
          <p:cNvPr id="8" name="TextBox 7"/>
          <p:cNvSpPr txBox="1"/>
          <p:nvPr/>
        </p:nvSpPr>
        <p:spPr>
          <a:xfrm>
            <a:off x="1258111" y="4240937"/>
            <a:ext cx="7405991" cy="307777"/>
          </a:xfrm>
          <a:prstGeom prst="rect">
            <a:avLst/>
          </a:prstGeom>
          <a:noFill/>
        </p:spPr>
        <p:txBody>
          <a:bodyPr wrap="square" rtlCol="0">
            <a:spAutoFit/>
          </a:bodyPr>
          <a:lstStyle/>
          <a:p>
            <a:r>
              <a:rPr lang="en-US" b="1" dirty="0" smtClean="0">
                <a:solidFill>
                  <a:schemeClr val="accent1"/>
                </a:solidFill>
                <a:latin typeface="Constantia" pitchFamily="18" charset="0"/>
                <a:ea typeface="Lato"/>
                <a:cs typeface="Lato"/>
                <a:sym typeface="Lato"/>
                <a:hlinkClick r:id="rId3"/>
              </a:rPr>
              <a:t>https://vk.com/obrazovanienn?z=photo-191344191_457252606%2Fwall-191344191_34149</a:t>
            </a:r>
            <a:endParaRPr lang="ru-RU" b="1" dirty="0" smtClean="0">
              <a:solidFill>
                <a:schemeClr val="accent1"/>
              </a:solidFill>
              <a:latin typeface="Constantia" pitchFamily="18" charset="0"/>
              <a:ea typeface="Lato"/>
              <a:cs typeface="Lato"/>
              <a:sym typeface="Lato"/>
              <a:hlinkClick r:id="rId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8480207" cy="1754326"/>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2</a:t>
            </a:r>
          </a:p>
          <a:p>
            <a:endParaRPr lang="ru-RU" sz="3800" b="1" dirty="0" smtClean="0">
              <a:solidFill>
                <a:schemeClr val="dk2"/>
              </a:solidFill>
              <a:latin typeface="Raleway"/>
              <a:ea typeface="Raleway"/>
              <a:cs typeface="Raleway"/>
              <a:sym typeface="Raleway"/>
            </a:endParaRPr>
          </a:p>
          <a:p>
            <a:r>
              <a:rPr lang="ru-RU" sz="3200" b="1" dirty="0" smtClean="0">
                <a:solidFill>
                  <a:schemeClr val="dk2"/>
                </a:solidFill>
                <a:latin typeface="Raleway"/>
                <a:ea typeface="Raleway"/>
                <a:cs typeface="Raleway"/>
                <a:sym typeface="Raleway"/>
              </a:rPr>
              <a:t>Новые возможности для развития детей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4462760"/>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1800" b="1" dirty="0" err="1" smtClean="0">
                <a:solidFill>
                  <a:schemeClr val="accent1"/>
                </a:solidFill>
                <a:latin typeface="Constantia" pitchFamily="18" charset="0"/>
                <a:ea typeface="Lato"/>
                <a:cs typeface="Lato"/>
                <a:sym typeface="Lato"/>
              </a:rPr>
              <a:t>Медиа-кампания</a:t>
            </a:r>
            <a:r>
              <a:rPr lang="ru-RU" sz="1800" b="1" dirty="0" smtClean="0">
                <a:solidFill>
                  <a:schemeClr val="accent1"/>
                </a:solidFill>
                <a:latin typeface="Constantia" pitchFamily="18" charset="0"/>
                <a:ea typeface="Lato"/>
                <a:cs typeface="Lato"/>
                <a:sym typeface="Lato"/>
              </a:rPr>
              <a:t> «Новые возможности дополнительного образования» с привязкой к федеральному проекту «Успех каждого ребенка» нацпроекта «Образование» </a:t>
            </a:r>
            <a:r>
              <a:rPr lang="ru-RU" sz="1800" b="1" dirty="0" smtClean="0">
                <a:solidFill>
                  <a:srgbClr val="FF0000"/>
                </a:solidFill>
                <a:latin typeface="Constantia" pitchFamily="18" charset="0"/>
                <a:ea typeface="Lato"/>
                <a:cs typeface="Lato"/>
                <a:sym typeface="Lato"/>
              </a:rPr>
              <a:t>#</a:t>
            </a:r>
            <a:r>
              <a:rPr lang="ru-RU" sz="1800" b="1" dirty="0" err="1" smtClean="0">
                <a:solidFill>
                  <a:srgbClr val="FF0000"/>
                </a:solidFill>
                <a:latin typeface="Constantia" pitchFamily="18" charset="0"/>
                <a:ea typeface="Lato"/>
                <a:cs typeface="Lato"/>
                <a:sym typeface="Lato"/>
              </a:rPr>
              <a:t>Новыевозможности</a:t>
            </a:r>
            <a:endParaRPr lang="ru-RU" sz="1800" b="1" dirty="0" smtClean="0">
              <a:solidFill>
                <a:srgbClr val="FF0000"/>
              </a:solidFill>
              <a:latin typeface="Constantia" pitchFamily="18" charset="0"/>
              <a:ea typeface="Lato"/>
              <a:cs typeface="Lato"/>
              <a:sym typeface="Lato"/>
            </a:endParaRPr>
          </a:p>
          <a:p>
            <a:r>
              <a:rPr lang="ru-RU" sz="1800" b="1" dirty="0" smtClean="0">
                <a:solidFill>
                  <a:schemeClr val="accent1"/>
                </a:solidFill>
                <a:latin typeface="Constantia" pitchFamily="18" charset="0"/>
                <a:ea typeface="Lato"/>
                <a:cs typeface="Lato"/>
                <a:sym typeface="Lato"/>
              </a:rPr>
              <a:t> </a:t>
            </a:r>
          </a:p>
          <a:p>
            <a:r>
              <a:rPr lang="ru-RU" sz="1800" b="1" dirty="0" smtClean="0">
                <a:solidFill>
                  <a:schemeClr val="accent1"/>
                </a:solidFill>
                <a:latin typeface="Constantia" pitchFamily="18" charset="0"/>
                <a:ea typeface="Lato"/>
                <a:cs typeface="Lato"/>
                <a:sym typeface="Lato"/>
              </a:rPr>
              <a:t>Информационный повод: </a:t>
            </a:r>
          </a:p>
          <a:p>
            <a:endParaRPr lang="ru-RU" sz="1800" dirty="0" smtClean="0">
              <a:solidFill>
                <a:schemeClr val="accent1"/>
              </a:solidFill>
              <a:latin typeface="Constantia" pitchFamily="18" charset="0"/>
              <a:ea typeface="Lato"/>
              <a:cs typeface="Lato"/>
              <a:sym typeface="Lato"/>
            </a:endParaRPr>
          </a:p>
          <a:p>
            <a:pPr lvl="0">
              <a:buFont typeface="Arial" pitchFamily="34" charset="0"/>
              <a:buChar char="•"/>
            </a:pPr>
            <a:r>
              <a:rPr lang="ru-RU" sz="1800" dirty="0" smtClean="0">
                <a:solidFill>
                  <a:schemeClr val="accent1"/>
                </a:solidFill>
                <a:latin typeface="Constantia" pitchFamily="18" charset="0"/>
                <a:ea typeface="Lato"/>
                <a:cs typeface="Lato"/>
                <a:sym typeface="Lato"/>
              </a:rPr>
              <a:t> Мероприятия и проекты центров дополнительного образования («Вега», «</a:t>
            </a:r>
            <a:r>
              <a:rPr lang="ru-RU" sz="1800" dirty="0" err="1" smtClean="0">
                <a:solidFill>
                  <a:schemeClr val="accent1"/>
                </a:solidFill>
                <a:latin typeface="Constantia" pitchFamily="18" charset="0"/>
                <a:ea typeface="Lato"/>
                <a:cs typeface="Lato"/>
                <a:sym typeface="Lato"/>
              </a:rPr>
              <a:t>Кванториум</a:t>
            </a:r>
            <a:r>
              <a:rPr lang="ru-RU" sz="1800" dirty="0" smtClean="0">
                <a:solidFill>
                  <a:schemeClr val="accent1"/>
                </a:solidFill>
                <a:latin typeface="Constantia" pitchFamily="18" charset="0"/>
                <a:ea typeface="Lato"/>
                <a:cs typeface="Lato"/>
                <a:sym typeface="Lato"/>
              </a:rPr>
              <a:t>», «Сфера» и т.д.);</a:t>
            </a:r>
          </a:p>
          <a:p>
            <a:pPr lvl="0">
              <a:buFont typeface="Arial" pitchFamily="34" charset="0"/>
              <a:buChar char="•"/>
            </a:pPr>
            <a:r>
              <a:rPr lang="ru-RU" sz="1800" dirty="0" smtClean="0">
                <a:solidFill>
                  <a:schemeClr val="accent1"/>
                </a:solidFill>
                <a:latin typeface="Constantia" pitchFamily="18" charset="0"/>
                <a:ea typeface="Lato"/>
                <a:cs typeface="Lato"/>
                <a:sym typeface="Lato"/>
              </a:rPr>
              <a:t> Мероприятия и проекты дополнительного образования, реализуемые в детских садах, школах и техникумах (театры, спортивные клубы, </a:t>
            </a:r>
            <a:r>
              <a:rPr lang="ru-RU" sz="1800" dirty="0" err="1" smtClean="0">
                <a:solidFill>
                  <a:schemeClr val="accent1"/>
                </a:solidFill>
                <a:latin typeface="Constantia" pitchFamily="18" charset="0"/>
                <a:ea typeface="Lato"/>
                <a:cs typeface="Lato"/>
                <a:sym typeface="Lato"/>
              </a:rPr>
              <a:t>медиастудии</a:t>
            </a:r>
            <a:r>
              <a:rPr lang="ru-RU" sz="1800" dirty="0" smtClean="0">
                <a:solidFill>
                  <a:schemeClr val="accent1"/>
                </a:solidFill>
                <a:latin typeface="Constantia" pitchFamily="18" charset="0"/>
                <a:ea typeface="Lato"/>
                <a:cs typeface="Lato"/>
                <a:sym typeface="Lato"/>
              </a:rPr>
              <a:t>);</a:t>
            </a:r>
          </a:p>
          <a:p>
            <a:pPr>
              <a:buFont typeface="Arial" pitchFamily="34" charset="0"/>
              <a:buChar char="•"/>
            </a:pPr>
            <a:r>
              <a:rPr lang="ru-RU" sz="1800" dirty="0" smtClean="0">
                <a:solidFill>
                  <a:schemeClr val="accent1"/>
                </a:solidFill>
                <a:latin typeface="Constantia" pitchFamily="18" charset="0"/>
                <a:ea typeface="Lato"/>
                <a:cs typeface="Lato"/>
                <a:sym typeface="Lato"/>
              </a:rPr>
              <a:t> Создание театральных студий и школьных театров; </a:t>
            </a:r>
          </a:p>
          <a:p>
            <a:pPr lvl="0">
              <a:buFont typeface="Arial" pitchFamily="34" charset="0"/>
              <a:buChar char="•"/>
            </a:pPr>
            <a:r>
              <a:rPr lang="ru-RU" sz="1800" dirty="0" smtClean="0">
                <a:solidFill>
                  <a:schemeClr val="accent1"/>
                </a:solidFill>
                <a:latin typeface="Constantia" pitchFamily="18" charset="0"/>
                <a:ea typeface="Lato"/>
                <a:cs typeface="Lato"/>
                <a:sym typeface="Lato"/>
              </a:rPr>
              <a:t> Мероприятия и проекты дополнительного образования в школах полного дня (Школа 800 и другие).</a:t>
            </a:r>
            <a:endParaRPr lang="ru-RU" sz="1800" dirty="0" smtClean="0">
              <a:solidFill>
                <a:schemeClr val="accen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61" y="311285"/>
            <a:ext cx="3096734" cy="3970318"/>
          </a:xfrm>
          <a:prstGeom prst="rect">
            <a:avLst/>
          </a:prstGeom>
          <a:noFill/>
        </p:spPr>
        <p:txBody>
          <a:bodyPr wrap="square" rtlCol="0">
            <a:spAutoFit/>
          </a:bodyPr>
          <a:lstStyle/>
          <a:p>
            <a:r>
              <a:rPr lang="ru-RU" b="1" dirty="0" smtClean="0">
                <a:solidFill>
                  <a:schemeClr val="accent1"/>
                </a:solidFill>
                <a:latin typeface="Constantia" pitchFamily="18" charset="0"/>
                <a:ea typeface="Lato"/>
                <a:cs typeface="Lato"/>
                <a:sym typeface="Lato"/>
              </a:rPr>
              <a:t>Программа для детей начальной школы «Лаборатория юных изобретателей» в центре «Вега» На занятиях дети развивают навыки в области решения изобретательских задач. </a:t>
            </a:r>
          </a:p>
          <a:p>
            <a:endParaRPr lang="ru-RU" b="1" dirty="0" smtClean="0">
              <a:solidFill>
                <a:schemeClr val="accent1"/>
              </a:solidFill>
              <a:latin typeface="Constantia" pitchFamily="18" charset="0"/>
              <a:ea typeface="Lato"/>
              <a:cs typeface="Lato"/>
              <a:sym typeface="Lato"/>
            </a:endParaRPr>
          </a:p>
          <a:p>
            <a:r>
              <a:rPr lang="ru-RU" b="1" dirty="0" smtClean="0">
                <a:solidFill>
                  <a:schemeClr val="accent1"/>
                </a:solidFill>
                <a:latin typeface="Constantia" pitchFamily="18" charset="0"/>
                <a:ea typeface="Lato"/>
                <a:cs typeface="Lato"/>
                <a:sym typeface="Lato"/>
              </a:rPr>
              <a:t>Тема первой части занятия – сказки. Участники обсуждают роль сказок, их атрибуты, строят «сказочную страну», играют в интерактивные игры на развитие творческого воображения. </a:t>
            </a:r>
          </a:p>
          <a:p>
            <a:endParaRPr lang="ru-RU" b="1" dirty="0" smtClean="0">
              <a:solidFill>
                <a:schemeClr val="accent1"/>
              </a:solidFill>
              <a:latin typeface="Constantia" pitchFamily="18" charset="0"/>
              <a:ea typeface="Lato"/>
              <a:cs typeface="Lato"/>
              <a:sym typeface="Lato"/>
            </a:endParaRPr>
          </a:p>
          <a:p>
            <a:r>
              <a:rPr lang="ru-RU" b="1" dirty="0" smtClean="0">
                <a:solidFill>
                  <a:schemeClr val="accent1"/>
                </a:solidFill>
                <a:latin typeface="Constantia" pitchFamily="18" charset="0"/>
                <a:ea typeface="Lato"/>
                <a:cs typeface="Lato"/>
                <a:sym typeface="Lato"/>
              </a:rPr>
              <a:t>Во второй части участники рисуют свечой и акварельными красками. </a:t>
            </a:r>
          </a:p>
        </p:txBody>
      </p:sp>
      <p:pic>
        <p:nvPicPr>
          <p:cNvPr id="3" name="Рисунок 2" descr="вега.jpg"/>
          <p:cNvPicPr>
            <a:picLocks noChangeAspect="1"/>
          </p:cNvPicPr>
          <p:nvPr/>
        </p:nvPicPr>
        <p:blipFill>
          <a:blip r:embed="rId2"/>
          <a:stretch>
            <a:fillRect/>
          </a:stretch>
        </p:blipFill>
        <p:spPr>
          <a:xfrm>
            <a:off x="3857774" y="330741"/>
            <a:ext cx="4912896" cy="2776436"/>
          </a:xfrm>
          <a:prstGeom prst="rect">
            <a:avLst/>
          </a:prstGeom>
        </p:spPr>
      </p:pic>
      <p:sp>
        <p:nvSpPr>
          <p:cNvPr id="4" name="TextBox 3"/>
          <p:cNvSpPr txBox="1"/>
          <p:nvPr/>
        </p:nvSpPr>
        <p:spPr>
          <a:xfrm>
            <a:off x="3722451" y="3806757"/>
            <a:ext cx="5218095" cy="307777"/>
          </a:xfrm>
          <a:prstGeom prst="rect">
            <a:avLst/>
          </a:prstGeom>
          <a:noFill/>
        </p:spPr>
        <p:txBody>
          <a:bodyPr wrap="none" rtlCol="0">
            <a:spAutoFit/>
          </a:bodyPr>
          <a:lstStyle/>
          <a:p>
            <a:r>
              <a:rPr lang="en-US" b="1" dirty="0" smtClean="0">
                <a:solidFill>
                  <a:schemeClr val="accent1"/>
                </a:solidFill>
                <a:latin typeface="Constantia" pitchFamily="18" charset="0"/>
                <a:ea typeface="Lato"/>
                <a:cs typeface="Lato"/>
                <a:sym typeface="Lato"/>
                <a:hlinkClick r:id="rId3"/>
              </a:rPr>
              <a:t>https://rutube.ru/video/151a64c0203a666f9c7d3c625dbc3eb3</a:t>
            </a:r>
            <a:r>
              <a:rPr lang="en-US" dirty="0" smtClean="0">
                <a:hlinkClick r:id="rId3"/>
              </a:rPr>
              <a:t>/</a:t>
            </a:r>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8608447" cy="1692771"/>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3</a:t>
            </a:r>
          </a:p>
          <a:p>
            <a:endParaRPr lang="ru-RU" sz="3800" b="1" dirty="0" smtClean="0">
              <a:solidFill>
                <a:schemeClr val="dk2"/>
              </a:solidFill>
              <a:latin typeface="Raleway"/>
              <a:ea typeface="Raleway"/>
              <a:cs typeface="Raleway"/>
              <a:sym typeface="Raleway"/>
            </a:endParaRPr>
          </a:p>
          <a:p>
            <a:r>
              <a:rPr lang="ru-RU" sz="2800" b="1" dirty="0" smtClean="0">
                <a:solidFill>
                  <a:schemeClr val="dk2"/>
                </a:solidFill>
                <a:latin typeface="Raleway"/>
                <a:ea typeface="Raleway"/>
                <a:cs typeface="Raleway"/>
                <a:sym typeface="Raleway"/>
              </a:rPr>
              <a:t>Обновление образовательной инфраструктуры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4801314"/>
          </a:xfrm>
          <a:prstGeom prst="rect">
            <a:avLst/>
          </a:prstGeom>
          <a:noFill/>
        </p:spPr>
        <p:txBody>
          <a:bodyPr wrap="square" rtlCol="0">
            <a:spAutoFit/>
          </a:bodyPr>
          <a:lstStyle/>
          <a:p>
            <a:r>
              <a:rPr lang="ru-RU" sz="1800" b="1" dirty="0" err="1" smtClean="0">
                <a:solidFill>
                  <a:schemeClr val="accent1"/>
                </a:solidFill>
                <a:latin typeface="Constantia" pitchFamily="18" charset="0"/>
                <a:ea typeface="Lato"/>
                <a:cs typeface="Lato"/>
                <a:sym typeface="Lato"/>
              </a:rPr>
              <a:t>Медиа-кампания</a:t>
            </a:r>
            <a:r>
              <a:rPr lang="ru-RU" sz="1800" b="1" dirty="0" smtClean="0">
                <a:solidFill>
                  <a:schemeClr val="accent1"/>
                </a:solidFill>
                <a:latin typeface="Constantia" pitchFamily="18" charset="0"/>
                <a:ea typeface="Lato"/>
                <a:cs typeface="Lato"/>
                <a:sym typeface="Lato"/>
              </a:rPr>
              <a:t> «Обновление образовательной инфраструктуры» с привязкой к федеральным проектам «Современная школа», «Цифровая образовательная среда» и «Молодые профессионалы» нацпроекта «Образование»</a:t>
            </a:r>
          </a:p>
          <a:p>
            <a:r>
              <a:rPr lang="ru-RU" sz="1800" b="1" dirty="0" smtClean="0">
                <a:solidFill>
                  <a:srgbClr val="FF0000"/>
                </a:solidFill>
                <a:latin typeface="Constantia" pitchFamily="18" charset="0"/>
                <a:ea typeface="Lato"/>
                <a:cs typeface="Lato"/>
                <a:sym typeface="Lato"/>
              </a:rPr>
              <a:t>#</a:t>
            </a:r>
            <a:r>
              <a:rPr lang="ru-RU" sz="1800" b="1" dirty="0" err="1" smtClean="0">
                <a:solidFill>
                  <a:srgbClr val="FF0000"/>
                </a:solidFill>
                <a:latin typeface="Constantia" pitchFamily="18" charset="0"/>
                <a:ea typeface="Lato"/>
                <a:cs typeface="Lato"/>
                <a:sym typeface="Lato"/>
              </a:rPr>
              <a:t>Модернизацияобразования</a:t>
            </a:r>
            <a:endParaRPr lang="ru-RU" sz="1800" b="1" dirty="0" smtClean="0">
              <a:solidFill>
                <a:srgbClr val="FF0000"/>
              </a:solidFill>
              <a:latin typeface="Constantia" pitchFamily="18" charset="0"/>
              <a:ea typeface="Lato"/>
              <a:cs typeface="Lato"/>
              <a:sym typeface="Lato"/>
            </a:endParaRPr>
          </a:p>
          <a:p>
            <a:r>
              <a:rPr lang="ru-RU" sz="1800" b="1" dirty="0" smtClean="0">
                <a:solidFill>
                  <a:schemeClr val="accent1"/>
                </a:solidFill>
                <a:latin typeface="Constantia" pitchFamily="18" charset="0"/>
                <a:ea typeface="Lato"/>
                <a:cs typeface="Lato"/>
                <a:sym typeface="Lato"/>
              </a:rPr>
              <a:t> </a:t>
            </a:r>
          </a:p>
          <a:p>
            <a:r>
              <a:rPr lang="ru-RU" sz="1800" b="1" dirty="0" smtClean="0">
                <a:solidFill>
                  <a:schemeClr val="accent1"/>
                </a:solidFill>
                <a:latin typeface="Constantia" pitchFamily="18" charset="0"/>
                <a:ea typeface="Lato"/>
                <a:cs typeface="Lato"/>
                <a:sym typeface="Lato"/>
              </a:rPr>
              <a:t>Информационный повод: </a:t>
            </a:r>
          </a:p>
          <a:p>
            <a:endParaRPr lang="ru-RU" sz="1800" dirty="0" smtClean="0">
              <a:solidFill>
                <a:schemeClr val="accent1"/>
              </a:solidFill>
              <a:latin typeface="Constantia" pitchFamily="18" charset="0"/>
              <a:ea typeface="Lato"/>
              <a:cs typeface="Lato"/>
              <a:sym typeface="Lato"/>
            </a:endParaRPr>
          </a:p>
          <a:p>
            <a:pPr lvl="0">
              <a:buFont typeface="Arial" pitchFamily="34" charset="0"/>
              <a:buChar char="•"/>
            </a:pPr>
            <a:r>
              <a:rPr lang="ru-RU" sz="1800" dirty="0" smtClean="0">
                <a:solidFill>
                  <a:schemeClr val="accent1"/>
                </a:solidFill>
                <a:latin typeface="Constantia" pitchFamily="18" charset="0"/>
                <a:ea typeface="Lato"/>
                <a:cs typeface="Lato"/>
                <a:sym typeface="Lato"/>
              </a:rPr>
              <a:t> Капитальный ремонт и строительство новых образовательных организаций (освещение каждого этапа: утверждение проекта строительства/ремонта, начало строительства/ремонта, промежуточные этапы готовности объекта, сдача в эксплуатацию, открытие объекта);</a:t>
            </a:r>
          </a:p>
          <a:p>
            <a:pPr lvl="0">
              <a:buFont typeface="Arial" pitchFamily="34" charset="0"/>
              <a:buChar char="•"/>
            </a:pPr>
            <a:r>
              <a:rPr lang="ru-RU" sz="1800" dirty="0" smtClean="0">
                <a:solidFill>
                  <a:schemeClr val="accent1"/>
                </a:solidFill>
                <a:latin typeface="Constantia" pitchFamily="18" charset="0"/>
                <a:ea typeface="Lato"/>
                <a:cs typeface="Lato"/>
                <a:sym typeface="Lato"/>
              </a:rPr>
              <a:t> Создание новых мастерских в профессиональных образовательных организациях;</a:t>
            </a:r>
          </a:p>
          <a:p>
            <a:pPr lvl="0">
              <a:buFont typeface="Arial" pitchFamily="34" charset="0"/>
              <a:buChar char="•"/>
            </a:pPr>
            <a:r>
              <a:rPr lang="ru-RU" sz="1800" dirty="0" smtClean="0">
                <a:solidFill>
                  <a:schemeClr val="accent1"/>
                </a:solidFill>
                <a:latin typeface="Constantia" pitchFamily="18" charset="0"/>
                <a:ea typeface="Lato"/>
                <a:cs typeface="Lato"/>
                <a:sym typeface="Lato"/>
              </a:rPr>
              <a:t> Открытие Точек роста, </a:t>
            </a:r>
            <a:r>
              <a:rPr lang="ru-RU" sz="1800" dirty="0" err="1" smtClean="0">
                <a:solidFill>
                  <a:schemeClr val="accent1"/>
                </a:solidFill>
                <a:latin typeface="Constantia" pitchFamily="18" charset="0"/>
                <a:ea typeface="Lato"/>
                <a:cs typeface="Lato"/>
                <a:sym typeface="Lato"/>
              </a:rPr>
              <a:t>ИТ-кубов</a:t>
            </a:r>
            <a:r>
              <a:rPr lang="ru-RU" sz="1800" dirty="0" smtClean="0">
                <a:solidFill>
                  <a:schemeClr val="accent1"/>
                </a:solidFill>
                <a:latin typeface="Constantia" pitchFamily="18" charset="0"/>
                <a:ea typeface="Lato"/>
                <a:cs typeface="Lato"/>
                <a:sym typeface="Lato"/>
              </a:rPr>
              <a:t>, школьных </a:t>
            </a:r>
            <a:r>
              <a:rPr lang="ru-RU" sz="1800" dirty="0" err="1" smtClean="0">
                <a:solidFill>
                  <a:schemeClr val="accent1"/>
                </a:solidFill>
                <a:latin typeface="Constantia" pitchFamily="18" charset="0"/>
                <a:ea typeface="Lato"/>
                <a:cs typeface="Lato"/>
                <a:sym typeface="Lato"/>
              </a:rPr>
              <a:t>Кванториумов</a:t>
            </a:r>
            <a:r>
              <a:rPr lang="ru-RU" sz="1800" dirty="0" smtClean="0">
                <a:solidFill>
                  <a:schemeClr val="accent1"/>
                </a:solidFill>
                <a:latin typeface="Constantia" pitchFamily="18" charset="0"/>
                <a:ea typeface="Lato"/>
                <a:cs typeface="Lato"/>
                <a:sym typeface="Lato"/>
              </a:rPr>
              <a:t>;</a:t>
            </a:r>
          </a:p>
          <a:p>
            <a:pPr lvl="0">
              <a:buFont typeface="Arial" pitchFamily="34" charset="0"/>
              <a:buChar char="•"/>
            </a:pPr>
            <a:r>
              <a:rPr lang="ru-RU" sz="1800" dirty="0" smtClean="0">
                <a:solidFill>
                  <a:schemeClr val="accent1"/>
                </a:solidFill>
                <a:latin typeface="Constantia" pitchFamily="18" charset="0"/>
                <a:ea typeface="Lato"/>
                <a:cs typeface="Lato"/>
                <a:sym typeface="Lato"/>
              </a:rPr>
              <a:t> Обновление спортивных залов и создание спортивных клубов.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6691255" cy="1754326"/>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4</a:t>
            </a:r>
          </a:p>
          <a:p>
            <a:endParaRPr lang="ru-RU" sz="3800" b="1" dirty="0" smtClean="0">
              <a:solidFill>
                <a:schemeClr val="dk2"/>
              </a:solidFill>
              <a:latin typeface="Raleway"/>
              <a:ea typeface="Raleway"/>
              <a:cs typeface="Raleway"/>
              <a:sym typeface="Raleway"/>
            </a:endParaRPr>
          </a:p>
          <a:p>
            <a:r>
              <a:rPr lang="ru-RU" sz="3200" b="1" dirty="0" smtClean="0">
                <a:solidFill>
                  <a:schemeClr val="dk2"/>
                </a:solidFill>
                <a:latin typeface="Raleway"/>
                <a:ea typeface="Raleway"/>
                <a:cs typeface="Raleway"/>
                <a:sym typeface="Raleway"/>
              </a:rPr>
              <a:t>Профессиональная ориентация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8243704" cy="4462760"/>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1800" b="1" dirty="0" err="1" smtClean="0">
                <a:solidFill>
                  <a:schemeClr val="accent1"/>
                </a:solidFill>
                <a:latin typeface="Constantia" pitchFamily="18" charset="0"/>
                <a:ea typeface="Lato"/>
                <a:cs typeface="Lato"/>
                <a:sym typeface="Lato"/>
              </a:rPr>
              <a:t>Медиа-кампания</a:t>
            </a:r>
            <a:r>
              <a:rPr lang="ru-RU" sz="1800" b="1" dirty="0" smtClean="0">
                <a:solidFill>
                  <a:schemeClr val="accent1"/>
                </a:solidFill>
                <a:latin typeface="Constantia" pitchFamily="18" charset="0"/>
                <a:ea typeface="Lato"/>
                <a:cs typeface="Lato"/>
                <a:sym typeface="Lato"/>
              </a:rPr>
              <a:t> «Моя будущая профессия» с привязкой к федеральному проекту «Профессионалитет» </a:t>
            </a:r>
            <a:r>
              <a:rPr lang="ru-RU" sz="1800" b="1" dirty="0" smtClean="0">
                <a:solidFill>
                  <a:srgbClr val="FF0000"/>
                </a:solidFill>
                <a:latin typeface="Constantia" pitchFamily="18" charset="0"/>
                <a:ea typeface="Lato"/>
                <a:cs typeface="Lato"/>
                <a:sym typeface="Lato"/>
              </a:rPr>
              <a:t>#</a:t>
            </a:r>
            <a:r>
              <a:rPr lang="ru-RU" sz="1800" b="1" dirty="0" err="1" smtClean="0">
                <a:solidFill>
                  <a:srgbClr val="FF0000"/>
                </a:solidFill>
                <a:latin typeface="Constantia" pitchFamily="18" charset="0"/>
                <a:ea typeface="Lato"/>
                <a:cs typeface="Lato"/>
                <a:sym typeface="Lato"/>
              </a:rPr>
              <a:t>Моя_будущая_профессия</a:t>
            </a:r>
            <a:endParaRPr lang="ru-RU" sz="1800" b="1" dirty="0" smtClean="0">
              <a:solidFill>
                <a:srgbClr val="FF0000"/>
              </a:solidFill>
              <a:latin typeface="Constantia" pitchFamily="18" charset="0"/>
              <a:ea typeface="Lato"/>
              <a:cs typeface="Lato"/>
              <a:sym typeface="Lato"/>
            </a:endParaRPr>
          </a:p>
          <a:p>
            <a:r>
              <a:rPr lang="ru-RU" sz="1800" b="1" dirty="0" smtClean="0">
                <a:solidFill>
                  <a:schemeClr val="accent1"/>
                </a:solidFill>
                <a:latin typeface="Constantia" pitchFamily="18" charset="0"/>
                <a:ea typeface="Lato"/>
                <a:cs typeface="Lato"/>
                <a:sym typeface="Lato"/>
              </a:rPr>
              <a:t> </a:t>
            </a:r>
          </a:p>
          <a:p>
            <a:r>
              <a:rPr lang="ru-RU" sz="1800" b="1" dirty="0" smtClean="0">
                <a:solidFill>
                  <a:schemeClr val="accent1"/>
                </a:solidFill>
                <a:latin typeface="Constantia" pitchFamily="18" charset="0"/>
                <a:ea typeface="Lato"/>
                <a:cs typeface="Lato"/>
                <a:sym typeface="Lato"/>
              </a:rPr>
              <a:t>Информационный повод: </a:t>
            </a:r>
          </a:p>
          <a:p>
            <a:endParaRPr lang="ru-RU" sz="1800" dirty="0" smtClean="0">
              <a:solidFill>
                <a:schemeClr val="accent1"/>
              </a:solidFill>
              <a:latin typeface="Constantia" pitchFamily="18" charset="0"/>
              <a:ea typeface="Lato"/>
              <a:cs typeface="Lato"/>
              <a:sym typeface="Lato"/>
            </a:endParaRPr>
          </a:p>
          <a:p>
            <a:pPr lvl="0">
              <a:buFont typeface="Arial" pitchFamily="34" charset="0"/>
              <a:buChar char="•"/>
            </a:pPr>
            <a:r>
              <a:rPr lang="ru-RU" sz="1800" dirty="0" smtClean="0">
                <a:solidFill>
                  <a:schemeClr val="accent1"/>
                </a:solidFill>
                <a:latin typeface="Constantia" pitchFamily="18" charset="0"/>
                <a:ea typeface="Lato"/>
                <a:cs typeface="Lato"/>
                <a:sym typeface="Lato"/>
              </a:rPr>
              <a:t> </a:t>
            </a:r>
            <a:r>
              <a:rPr lang="ru-RU" sz="1600" dirty="0" smtClean="0">
                <a:solidFill>
                  <a:schemeClr val="accent1"/>
                </a:solidFill>
                <a:latin typeface="Constantia" pitchFamily="18" charset="0"/>
                <a:ea typeface="Lato"/>
                <a:cs typeface="Lato"/>
                <a:sym typeface="Lato"/>
              </a:rPr>
              <a:t>Достижения учащихся и наставников профессиональных образовательных организаций;</a:t>
            </a:r>
          </a:p>
          <a:p>
            <a:pPr lvl="0">
              <a:buFont typeface="Arial" pitchFamily="34" charset="0"/>
              <a:buChar char="•"/>
            </a:pPr>
            <a:r>
              <a:rPr lang="ru-RU" sz="1600" dirty="0" smtClean="0">
                <a:solidFill>
                  <a:schemeClr val="accent1"/>
                </a:solidFill>
                <a:latin typeface="Constantia" pitchFamily="18" charset="0"/>
                <a:ea typeface="Lato"/>
                <a:cs typeface="Lato"/>
                <a:sym typeface="Lato"/>
              </a:rPr>
              <a:t> Достижения учащихся и наставников профессиональных образовательных организаций-участников проекта «Профессионалитет»;</a:t>
            </a:r>
          </a:p>
          <a:p>
            <a:pPr lvl="0">
              <a:buFont typeface="Arial" pitchFamily="34" charset="0"/>
              <a:buChar char="•"/>
            </a:pPr>
            <a:r>
              <a:rPr lang="ru-RU" sz="1600" dirty="0" smtClean="0">
                <a:solidFill>
                  <a:schemeClr val="accent1"/>
                </a:solidFill>
                <a:latin typeface="Constantia" pitchFamily="18" charset="0"/>
                <a:ea typeface="Lato"/>
                <a:cs typeface="Lato"/>
                <a:sym typeface="Lato"/>
              </a:rPr>
              <a:t> Участие предприятий в образовательном процессе, производственная практика; </a:t>
            </a:r>
          </a:p>
          <a:p>
            <a:pPr lvl="0">
              <a:buFont typeface="Arial" pitchFamily="34" charset="0"/>
              <a:buChar char="•"/>
            </a:pPr>
            <a:r>
              <a:rPr lang="ru-RU" sz="1600" dirty="0" smtClean="0">
                <a:solidFill>
                  <a:schemeClr val="accent1"/>
                </a:solidFill>
                <a:latin typeface="Constantia" pitchFamily="18" charset="0"/>
                <a:ea typeface="Lato"/>
                <a:cs typeface="Lato"/>
                <a:sym typeface="Lato"/>
              </a:rPr>
              <a:t> Повышение квалификации преподавателей; </a:t>
            </a:r>
          </a:p>
          <a:p>
            <a:pPr lvl="0">
              <a:buFont typeface="Arial" pitchFamily="34" charset="0"/>
              <a:buChar char="•"/>
            </a:pPr>
            <a:r>
              <a:rPr lang="ru-RU" sz="1600" dirty="0" smtClean="0">
                <a:solidFill>
                  <a:schemeClr val="accent1"/>
                </a:solidFill>
                <a:latin typeface="Constantia" pitchFamily="18" charset="0"/>
                <a:ea typeface="Lato"/>
                <a:cs typeface="Lato"/>
                <a:sym typeface="Lato"/>
              </a:rPr>
              <a:t> Создание новых образовательно-производственных кластеров;</a:t>
            </a:r>
          </a:p>
          <a:p>
            <a:pPr lvl="0">
              <a:buFont typeface="Arial" pitchFamily="34" charset="0"/>
              <a:buChar char="•"/>
            </a:pPr>
            <a:r>
              <a:rPr lang="ru-RU" sz="1600" smtClean="0">
                <a:solidFill>
                  <a:schemeClr val="accent1"/>
                </a:solidFill>
                <a:latin typeface="Constantia" pitchFamily="18" charset="0"/>
                <a:ea typeface="Lato"/>
                <a:cs typeface="Lato"/>
                <a:sym typeface="Lato"/>
              </a:rPr>
              <a:t> Подготовка </a:t>
            </a:r>
            <a:r>
              <a:rPr lang="ru-RU" sz="1600" dirty="0" smtClean="0">
                <a:solidFill>
                  <a:schemeClr val="accent1"/>
                </a:solidFill>
                <a:latin typeface="Constantia" pitchFamily="18" charset="0"/>
                <a:ea typeface="Lato"/>
                <a:cs typeface="Lato"/>
                <a:sym typeface="Lato"/>
              </a:rPr>
              <a:t>и проведение чемпионата «Молодые Профессионалы» в новом формате; </a:t>
            </a:r>
          </a:p>
          <a:p>
            <a:pPr lvl="0">
              <a:buFont typeface="Arial" pitchFamily="34" charset="0"/>
              <a:buChar char="•"/>
            </a:pPr>
            <a:r>
              <a:rPr lang="ru-RU" sz="1600" dirty="0" smtClean="0">
                <a:solidFill>
                  <a:schemeClr val="accent1"/>
                </a:solidFill>
                <a:latin typeface="Constantia" pitchFamily="18" charset="0"/>
                <a:ea typeface="Lato"/>
                <a:cs typeface="Lato"/>
                <a:sym typeface="Lato"/>
              </a:rPr>
              <a:t> Мероприятия по профориентации в рамках реализации проекта «Билет в будущее»;</a:t>
            </a:r>
          </a:p>
          <a:p>
            <a:pPr>
              <a:buFont typeface="Arial" pitchFamily="34" charset="0"/>
              <a:buChar char="•"/>
            </a:pPr>
            <a:r>
              <a:rPr lang="ru-RU" sz="1600" dirty="0" smtClean="0">
                <a:solidFill>
                  <a:schemeClr val="accent1"/>
                </a:solidFill>
                <a:latin typeface="Constantia" pitchFamily="18" charset="0"/>
                <a:ea typeface="Lato"/>
                <a:cs typeface="Lato"/>
                <a:sym typeface="Lato"/>
              </a:rPr>
              <a:t> Фестиваль высшего и профессионального образования «Учись в Нижнем».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3829895" cy="1692771"/>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5</a:t>
            </a:r>
          </a:p>
          <a:p>
            <a:endParaRPr lang="ru-RU" sz="3800" b="1" dirty="0" smtClean="0">
              <a:solidFill>
                <a:schemeClr val="dk2"/>
              </a:solidFill>
              <a:latin typeface="Raleway"/>
              <a:ea typeface="Raleway"/>
              <a:cs typeface="Raleway"/>
              <a:sym typeface="Raleway"/>
            </a:endParaRPr>
          </a:p>
          <a:p>
            <a:r>
              <a:rPr lang="ru-RU" sz="2800" b="1" dirty="0" smtClean="0">
                <a:solidFill>
                  <a:schemeClr val="dk2"/>
                </a:solidFill>
                <a:latin typeface="Raleway"/>
                <a:ea typeface="Raleway"/>
                <a:cs typeface="Raleway"/>
                <a:sym typeface="Raleway"/>
              </a:rPr>
              <a:t>Добровольчество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4370427"/>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2400" b="1" dirty="0" err="1" smtClean="0">
                <a:solidFill>
                  <a:schemeClr val="accent1"/>
                </a:solidFill>
                <a:latin typeface="Constantia" pitchFamily="18" charset="0"/>
                <a:ea typeface="Lato"/>
                <a:cs typeface="Lato"/>
                <a:sym typeface="Lato"/>
              </a:rPr>
              <a:t>Медиа-кампания</a:t>
            </a:r>
            <a:r>
              <a:rPr lang="ru-RU" sz="2400" b="1" dirty="0" smtClean="0">
                <a:solidFill>
                  <a:schemeClr val="accent1"/>
                </a:solidFill>
                <a:latin typeface="Constantia" pitchFamily="18" charset="0"/>
                <a:ea typeface="Lato"/>
                <a:cs typeface="Lato"/>
                <a:sym typeface="Lato"/>
              </a:rPr>
              <a:t> «Я – доброволец России» с привязкой к премии </a:t>
            </a:r>
            <a:r>
              <a:rPr lang="en-US" sz="2400" b="1" dirty="0" smtClean="0">
                <a:solidFill>
                  <a:schemeClr val="accent1"/>
                </a:solidFill>
                <a:latin typeface="Constantia" pitchFamily="18" charset="0"/>
                <a:ea typeface="Lato"/>
                <a:cs typeface="Lato"/>
                <a:sym typeface="Lato"/>
              </a:rPr>
              <a:t>#</a:t>
            </a:r>
            <a:r>
              <a:rPr lang="ru-RU" sz="2400" b="1" dirty="0" smtClean="0">
                <a:solidFill>
                  <a:schemeClr val="accent1"/>
                </a:solidFill>
                <a:latin typeface="Constantia" pitchFamily="18" charset="0"/>
                <a:ea typeface="Lato"/>
                <a:cs typeface="Lato"/>
                <a:sym typeface="Lato"/>
              </a:rPr>
              <a:t>МЫВМЕСТЕ</a:t>
            </a:r>
          </a:p>
          <a:p>
            <a:r>
              <a:rPr lang="ru-RU" sz="2400" b="1" dirty="0" smtClean="0">
                <a:solidFill>
                  <a:srgbClr val="FF0000"/>
                </a:solidFill>
                <a:latin typeface="Constantia" pitchFamily="18" charset="0"/>
                <a:ea typeface="Lato"/>
                <a:cs typeface="Lato"/>
                <a:sym typeface="Lato"/>
              </a:rPr>
              <a:t>#</a:t>
            </a:r>
            <a:r>
              <a:rPr lang="ru-RU" sz="2400" b="1" dirty="0" err="1" smtClean="0">
                <a:solidFill>
                  <a:srgbClr val="FF0000"/>
                </a:solidFill>
                <a:latin typeface="Constantia" pitchFamily="18" charset="0"/>
                <a:ea typeface="Lato"/>
                <a:cs typeface="Lato"/>
                <a:sym typeface="Lato"/>
              </a:rPr>
              <a:t>Я_доброволец_России</a:t>
            </a:r>
            <a:endParaRPr lang="ru-RU" sz="2400" b="1" dirty="0" smtClean="0">
              <a:solidFill>
                <a:srgbClr val="FF0000"/>
              </a:solidFill>
              <a:latin typeface="Constantia" pitchFamily="18" charset="0"/>
              <a:ea typeface="Lato"/>
              <a:cs typeface="Lato"/>
              <a:sym typeface="Lato"/>
            </a:endParaRPr>
          </a:p>
          <a:p>
            <a:r>
              <a:rPr lang="ru-RU" sz="2400" b="1" dirty="0" smtClean="0">
                <a:solidFill>
                  <a:schemeClr val="accent1"/>
                </a:solidFill>
                <a:latin typeface="Constantia" pitchFamily="18" charset="0"/>
                <a:ea typeface="Lato"/>
                <a:cs typeface="Lato"/>
                <a:sym typeface="Lato"/>
              </a:rPr>
              <a:t> </a:t>
            </a:r>
          </a:p>
          <a:p>
            <a:r>
              <a:rPr lang="ru-RU" sz="2400" b="1" dirty="0" smtClean="0">
                <a:solidFill>
                  <a:schemeClr val="accent1"/>
                </a:solidFill>
                <a:latin typeface="Constantia" pitchFamily="18" charset="0"/>
                <a:ea typeface="Lato"/>
                <a:cs typeface="Lato"/>
                <a:sym typeface="Lato"/>
              </a:rPr>
              <a:t>Информационный повод: </a:t>
            </a:r>
          </a:p>
          <a:p>
            <a:endParaRPr lang="ru-RU" sz="2400" dirty="0" smtClean="0">
              <a:solidFill>
                <a:schemeClr val="accent1"/>
              </a:solidFill>
              <a:latin typeface="Constantia" pitchFamily="18" charset="0"/>
              <a:ea typeface="Lato"/>
              <a:cs typeface="Lato"/>
              <a:sym typeface="Lato"/>
            </a:endParaRPr>
          </a:p>
          <a:p>
            <a:pPr lvl="0">
              <a:buFont typeface="Arial" pitchFamily="34" charset="0"/>
              <a:buChar char="•"/>
            </a:pPr>
            <a:r>
              <a:rPr lang="ru-RU" sz="2400" dirty="0" smtClean="0">
                <a:solidFill>
                  <a:schemeClr val="accent1"/>
                </a:solidFill>
                <a:latin typeface="Constantia" pitchFamily="18" charset="0"/>
                <a:ea typeface="Lato"/>
                <a:cs typeface="Lato"/>
                <a:sym typeface="Lato"/>
              </a:rPr>
              <a:t> Деятельность добровольцев – учащихся образовательных организаций (помощь военным и семьям мобилизованных, добровольческие инициативы премии #МЫВМЕСТЕ, добровольческие проекты «Движения Первых»)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7446269" cy="1754326"/>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1</a:t>
            </a:r>
          </a:p>
          <a:p>
            <a:endParaRPr lang="ru-RU" sz="3800" b="1" dirty="0" smtClean="0">
              <a:solidFill>
                <a:schemeClr val="dk2"/>
              </a:solidFill>
              <a:latin typeface="Raleway"/>
              <a:ea typeface="Raleway"/>
              <a:cs typeface="Raleway"/>
              <a:sym typeface="Raleway"/>
            </a:endParaRPr>
          </a:p>
          <a:p>
            <a:r>
              <a:rPr lang="ru-RU" sz="3200" b="1" dirty="0" smtClean="0">
                <a:solidFill>
                  <a:schemeClr val="dk2"/>
                </a:solidFill>
                <a:latin typeface="Raleway"/>
                <a:ea typeface="Raleway"/>
                <a:cs typeface="Raleway"/>
                <a:sym typeface="Raleway"/>
              </a:rPr>
              <a:t>Популяризация профессии учителя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90" y="769620"/>
            <a:ext cx="4373313" cy="1692771"/>
          </a:xfrm>
          <a:prstGeom prst="rect">
            <a:avLst/>
          </a:prstGeom>
          <a:noFill/>
        </p:spPr>
        <p:txBody>
          <a:bodyPr wrap="none" rtlCol="0">
            <a:spAutoFit/>
          </a:bodyPr>
          <a:lstStyle/>
          <a:p>
            <a:r>
              <a:rPr lang="ru-RU" sz="3800" b="1" dirty="0" smtClean="0">
                <a:solidFill>
                  <a:schemeClr val="dk2"/>
                </a:solidFill>
                <a:latin typeface="Raleway"/>
                <a:ea typeface="Raleway"/>
                <a:cs typeface="Raleway"/>
                <a:sym typeface="Raleway"/>
              </a:rPr>
              <a:t>Направление 6</a:t>
            </a:r>
          </a:p>
          <a:p>
            <a:endParaRPr lang="ru-RU" sz="3800" b="1" dirty="0" smtClean="0">
              <a:solidFill>
                <a:schemeClr val="dk2"/>
              </a:solidFill>
              <a:latin typeface="Raleway"/>
              <a:ea typeface="Raleway"/>
              <a:cs typeface="Raleway"/>
              <a:sym typeface="Raleway"/>
            </a:endParaRPr>
          </a:p>
          <a:p>
            <a:r>
              <a:rPr lang="ru-RU" sz="2800" b="1" dirty="0" smtClean="0">
                <a:solidFill>
                  <a:schemeClr val="dk2"/>
                </a:solidFill>
                <a:latin typeface="Raleway"/>
                <a:ea typeface="Raleway"/>
                <a:cs typeface="Raleway"/>
                <a:sym typeface="Raleway"/>
              </a:rPr>
              <a:t>Воспитательная работа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4739759"/>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2400" b="1" dirty="0" err="1" smtClean="0">
                <a:solidFill>
                  <a:schemeClr val="accent1"/>
                </a:solidFill>
                <a:latin typeface="Constantia" pitchFamily="18" charset="0"/>
                <a:ea typeface="Lato"/>
                <a:cs typeface="Lato"/>
                <a:sym typeface="Lato"/>
              </a:rPr>
              <a:t>Медиа-кампания</a:t>
            </a:r>
            <a:r>
              <a:rPr lang="ru-RU" sz="2400" b="1" dirty="0" smtClean="0">
                <a:solidFill>
                  <a:schemeClr val="accent1"/>
                </a:solidFill>
                <a:latin typeface="Constantia" pitchFamily="18" charset="0"/>
                <a:ea typeface="Lato"/>
                <a:cs typeface="Lato"/>
                <a:sym typeface="Lato"/>
              </a:rPr>
              <a:t> «Воспитание Человека» с привязкой к федеральному проекту «Патриотическое воспитание».</a:t>
            </a:r>
          </a:p>
          <a:p>
            <a:r>
              <a:rPr lang="ru-RU" sz="2400" b="1" dirty="0" smtClean="0">
                <a:solidFill>
                  <a:srgbClr val="FF0000"/>
                </a:solidFill>
                <a:latin typeface="Constantia" pitchFamily="18" charset="0"/>
                <a:ea typeface="Lato"/>
                <a:cs typeface="Lato"/>
                <a:sym typeface="Lato"/>
              </a:rPr>
              <a:t>#</a:t>
            </a:r>
            <a:r>
              <a:rPr lang="ru-RU" sz="2400" b="1" dirty="0" err="1" smtClean="0">
                <a:solidFill>
                  <a:srgbClr val="FF0000"/>
                </a:solidFill>
                <a:latin typeface="Constantia" pitchFamily="18" charset="0"/>
                <a:ea typeface="Lato"/>
                <a:cs typeface="Lato"/>
                <a:sym typeface="Lato"/>
              </a:rPr>
              <a:t>ВоспитаниеЧеловека</a:t>
            </a:r>
            <a:endParaRPr lang="ru-RU" sz="2400" b="1" dirty="0" smtClean="0">
              <a:solidFill>
                <a:srgbClr val="FF0000"/>
              </a:solidFill>
              <a:latin typeface="Constantia" pitchFamily="18" charset="0"/>
              <a:ea typeface="Lato"/>
              <a:cs typeface="Lato"/>
              <a:sym typeface="Lato"/>
            </a:endParaRPr>
          </a:p>
          <a:p>
            <a:r>
              <a:rPr lang="ru-RU" sz="2400" b="1" dirty="0" smtClean="0">
                <a:solidFill>
                  <a:schemeClr val="accent1"/>
                </a:solidFill>
                <a:latin typeface="Constantia" pitchFamily="18" charset="0"/>
                <a:ea typeface="Lato"/>
                <a:cs typeface="Lato"/>
                <a:sym typeface="Lato"/>
              </a:rPr>
              <a:t> </a:t>
            </a:r>
          </a:p>
          <a:p>
            <a:r>
              <a:rPr lang="ru-RU" sz="2400" b="1" dirty="0" smtClean="0">
                <a:solidFill>
                  <a:schemeClr val="accent1"/>
                </a:solidFill>
                <a:latin typeface="Constantia" pitchFamily="18" charset="0"/>
                <a:ea typeface="Lato"/>
                <a:cs typeface="Lato"/>
                <a:sym typeface="Lato"/>
              </a:rPr>
              <a:t>Информационный повод: </a:t>
            </a:r>
          </a:p>
          <a:p>
            <a:endParaRPr lang="ru-RU" sz="2400" dirty="0" smtClean="0">
              <a:solidFill>
                <a:schemeClr val="accent1"/>
              </a:solidFill>
              <a:latin typeface="Constantia" pitchFamily="18" charset="0"/>
              <a:ea typeface="Lato"/>
              <a:cs typeface="Lato"/>
              <a:sym typeface="Lato"/>
            </a:endParaRPr>
          </a:p>
          <a:p>
            <a:pPr lvl="0">
              <a:buFont typeface="Arial" pitchFamily="34" charset="0"/>
              <a:buChar char="•"/>
            </a:pPr>
            <a:r>
              <a:rPr lang="ru-RU" sz="2000" dirty="0" smtClean="0">
                <a:solidFill>
                  <a:schemeClr val="accent1"/>
                </a:solidFill>
                <a:latin typeface="Constantia" pitchFamily="18" charset="0"/>
                <a:ea typeface="Lato"/>
                <a:cs typeface="Lato"/>
                <a:sym typeface="Lato"/>
              </a:rPr>
              <a:t> Проекты школьников, реализованные вместе с советниками по воспитанию;</a:t>
            </a:r>
          </a:p>
          <a:p>
            <a:pPr lvl="0">
              <a:buFont typeface="Arial" pitchFamily="34" charset="0"/>
              <a:buChar char="•"/>
            </a:pPr>
            <a:r>
              <a:rPr lang="ru-RU" sz="2000" dirty="0" smtClean="0">
                <a:solidFill>
                  <a:schemeClr val="accent1"/>
                </a:solidFill>
                <a:latin typeface="Constantia" pitchFamily="18" charset="0"/>
                <a:ea typeface="Lato"/>
                <a:cs typeface="Lato"/>
                <a:sym typeface="Lato"/>
              </a:rPr>
              <a:t> События, связанные с реализацией проекта «Навигаторы детства» в регионе;</a:t>
            </a:r>
          </a:p>
          <a:p>
            <a:pPr lvl="0">
              <a:buFont typeface="Arial" pitchFamily="34" charset="0"/>
              <a:buChar char="•"/>
            </a:pPr>
            <a:r>
              <a:rPr lang="ru-RU" sz="2000" dirty="0" smtClean="0">
                <a:solidFill>
                  <a:schemeClr val="accent1"/>
                </a:solidFill>
                <a:latin typeface="Constantia" pitchFamily="18" charset="0"/>
                <a:ea typeface="Lato"/>
                <a:cs typeface="Lato"/>
                <a:sym typeface="Lato"/>
              </a:rPr>
              <a:t> Проекты участников «Движения Первых»;</a:t>
            </a:r>
          </a:p>
          <a:p>
            <a:pPr>
              <a:buFont typeface="Arial" pitchFamily="34" charset="0"/>
              <a:buChar char="•"/>
            </a:pPr>
            <a:r>
              <a:rPr lang="ru-RU" sz="2000" dirty="0" smtClean="0">
                <a:solidFill>
                  <a:schemeClr val="accent1"/>
                </a:solidFill>
                <a:latin typeface="Constantia" pitchFamily="18" charset="0"/>
                <a:ea typeface="Lato"/>
                <a:cs typeface="Lato"/>
                <a:sym typeface="Lato"/>
              </a:rPr>
              <a:t> События, связанные с деятельностью «Движения Первых».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148" y="891540"/>
            <a:ext cx="8192392" cy="4647426"/>
          </a:xfrm>
          <a:prstGeom prst="rect">
            <a:avLst/>
          </a:prstGeom>
          <a:noFill/>
        </p:spPr>
        <p:txBody>
          <a:bodyPr wrap="square" rtlCol="0">
            <a:spAutoFit/>
          </a:bodyPr>
          <a:lstStyle/>
          <a:p>
            <a:r>
              <a:rPr lang="ru-RU" sz="3800" b="1" dirty="0" smtClean="0">
                <a:solidFill>
                  <a:schemeClr val="dk2"/>
                </a:solidFill>
                <a:latin typeface="Raleway"/>
                <a:ea typeface="Raleway"/>
                <a:cs typeface="Raleway"/>
                <a:sym typeface="Raleway"/>
              </a:rPr>
              <a:t>Целевая аудитория: </a:t>
            </a:r>
          </a:p>
          <a:p>
            <a:endParaRPr lang="ru-RU" dirty="0" smtClean="0"/>
          </a:p>
          <a:p>
            <a:endParaRPr lang="ru-RU" dirty="0" smtClean="0"/>
          </a:p>
          <a:p>
            <a:pPr>
              <a:buFont typeface="Arial" pitchFamily="34" charset="0"/>
              <a:buChar char="•"/>
            </a:pPr>
            <a:r>
              <a:rPr lang="ru-RU" sz="2400" dirty="0" smtClean="0">
                <a:solidFill>
                  <a:schemeClr val="accent1"/>
                </a:solidFill>
                <a:latin typeface="Constantia" pitchFamily="18" charset="0"/>
                <a:ea typeface="Lato"/>
                <a:cs typeface="Lato"/>
                <a:sym typeface="Lato"/>
              </a:rPr>
              <a:t> Население в целом</a:t>
            </a:r>
          </a:p>
          <a:p>
            <a:pPr>
              <a:buFont typeface="Arial" pitchFamily="34" charset="0"/>
              <a:buChar char="•"/>
            </a:pPr>
            <a:endParaRPr lang="ru-RU" sz="2400" dirty="0" smtClean="0">
              <a:solidFill>
                <a:schemeClr val="accent1"/>
              </a:solidFill>
              <a:latin typeface="Constantia" pitchFamily="18" charset="0"/>
              <a:ea typeface="Lato"/>
              <a:cs typeface="Lato"/>
              <a:sym typeface="Lato"/>
            </a:endParaRPr>
          </a:p>
          <a:p>
            <a:pPr>
              <a:buFont typeface="Arial" pitchFamily="34" charset="0"/>
              <a:buChar char="•"/>
            </a:pPr>
            <a:r>
              <a:rPr lang="ru-RU" sz="2400" dirty="0" smtClean="0">
                <a:solidFill>
                  <a:schemeClr val="accent1"/>
                </a:solidFill>
                <a:latin typeface="Constantia" pitchFamily="18" charset="0"/>
                <a:ea typeface="Lato"/>
                <a:cs typeface="Lato"/>
                <a:sym typeface="Lato"/>
              </a:rPr>
              <a:t> Родители  </a:t>
            </a:r>
          </a:p>
          <a:p>
            <a:pPr>
              <a:buFont typeface="Arial" pitchFamily="34" charset="0"/>
              <a:buChar char="•"/>
            </a:pPr>
            <a:endParaRPr lang="ru-RU" sz="2400" dirty="0" smtClean="0">
              <a:solidFill>
                <a:schemeClr val="accent1"/>
              </a:solidFill>
              <a:latin typeface="Constantia" pitchFamily="18" charset="0"/>
              <a:ea typeface="Lato"/>
              <a:cs typeface="Lato"/>
              <a:sym typeface="Lato"/>
            </a:endParaRPr>
          </a:p>
          <a:p>
            <a:pPr>
              <a:buFont typeface="Arial" pitchFamily="34" charset="0"/>
              <a:buChar char="•"/>
            </a:pPr>
            <a:r>
              <a:rPr lang="ru-RU" sz="2400" dirty="0" smtClean="0">
                <a:solidFill>
                  <a:schemeClr val="accent1"/>
                </a:solidFill>
                <a:latin typeface="Constantia" pitchFamily="18" charset="0"/>
                <a:ea typeface="Lato"/>
                <a:cs typeface="Lato"/>
                <a:sym typeface="Lato"/>
              </a:rPr>
              <a:t> Педагоги</a:t>
            </a:r>
          </a:p>
          <a:p>
            <a:pPr>
              <a:buFont typeface="Arial" pitchFamily="34" charset="0"/>
              <a:buChar char="•"/>
            </a:pPr>
            <a:endParaRPr lang="ru-RU" sz="2400" dirty="0" smtClean="0">
              <a:solidFill>
                <a:schemeClr val="accent1"/>
              </a:solidFill>
              <a:latin typeface="Constantia" pitchFamily="18" charset="0"/>
              <a:ea typeface="Lato"/>
              <a:cs typeface="Lato"/>
              <a:sym typeface="Lato"/>
            </a:endParaRPr>
          </a:p>
          <a:p>
            <a:pPr>
              <a:buFont typeface="Arial" pitchFamily="34" charset="0"/>
              <a:buChar char="•"/>
            </a:pPr>
            <a:r>
              <a:rPr lang="ru-RU" sz="2400" dirty="0" smtClean="0">
                <a:solidFill>
                  <a:schemeClr val="accent1"/>
                </a:solidFill>
                <a:latin typeface="Constantia" pitchFamily="18" charset="0"/>
                <a:ea typeface="Lato"/>
                <a:cs typeface="Lato"/>
                <a:sym typeface="Lato"/>
              </a:rPr>
              <a:t> Дети (до 22 лет)</a:t>
            </a:r>
          </a:p>
          <a:p>
            <a:endParaRPr lang="ru-RU" sz="2400" b="1" dirty="0" smtClean="0">
              <a:solidFill>
                <a:srgbClr val="FF0000"/>
              </a:solidFill>
              <a:latin typeface="Constantia" pitchFamily="18" charset="0"/>
              <a:ea typeface="Lato"/>
              <a:cs typeface="Lato"/>
              <a:sym typeface="Lato"/>
            </a:endParaRPr>
          </a:p>
          <a:p>
            <a:endParaRPr lang="ru-RU" sz="2400" b="1" dirty="0" smtClean="0">
              <a:solidFill>
                <a:srgbClr val="FF0000"/>
              </a:solidFill>
              <a:latin typeface="Constantia" pitchFamily="18" charset="0"/>
              <a:ea typeface="Lato"/>
              <a:cs typeface="Lato"/>
              <a:sym typeface="Lato"/>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88" y="403860"/>
            <a:ext cx="8192392" cy="5170646"/>
          </a:xfrm>
          <a:prstGeom prst="rect">
            <a:avLst/>
          </a:prstGeom>
          <a:noFill/>
        </p:spPr>
        <p:txBody>
          <a:bodyPr wrap="square" rtlCol="0">
            <a:spAutoFit/>
          </a:bodyPr>
          <a:lstStyle/>
          <a:p>
            <a:r>
              <a:rPr lang="ru-RU" sz="3800" b="1" dirty="0" smtClean="0">
                <a:solidFill>
                  <a:schemeClr val="dk2"/>
                </a:solidFill>
                <a:latin typeface="Raleway"/>
                <a:ea typeface="Raleway"/>
                <a:cs typeface="Raleway"/>
                <a:sym typeface="Raleway"/>
              </a:rPr>
              <a:t>Медиа инструменты: </a:t>
            </a:r>
          </a:p>
          <a:p>
            <a:pPr>
              <a:buFont typeface="Arial" pitchFamily="34" charset="0"/>
              <a:buChar char="•"/>
            </a:pPr>
            <a:endParaRPr lang="ru-RU" dirty="0" smtClean="0">
              <a:solidFill>
                <a:schemeClr val="bg2"/>
              </a:solidFill>
            </a:endParaRPr>
          </a:p>
          <a:p>
            <a:pPr>
              <a:buFont typeface="Arial" pitchFamily="34" charset="0"/>
              <a:buChar char="•"/>
            </a:pPr>
            <a:r>
              <a:rPr lang="ru-RU" sz="2400" dirty="0" smtClean="0">
                <a:solidFill>
                  <a:schemeClr val="bg2"/>
                </a:solidFill>
                <a:latin typeface="Constantia" pitchFamily="18" charset="0"/>
                <a:ea typeface="Lato"/>
                <a:cs typeface="Lato"/>
                <a:sym typeface="Lato"/>
              </a:rPr>
              <a:t> </a:t>
            </a:r>
            <a:r>
              <a:rPr lang="ru-RU" sz="2400" dirty="0" smtClean="0">
                <a:solidFill>
                  <a:schemeClr val="accent1"/>
                </a:solidFill>
                <a:latin typeface="Constantia" pitchFamily="18" charset="0"/>
                <a:ea typeface="Lato"/>
                <a:cs typeface="Lato"/>
                <a:sym typeface="Lato"/>
              </a:rPr>
              <a:t>Новостные сюжеты на федеральном ТВ и Радио; </a:t>
            </a:r>
          </a:p>
          <a:p>
            <a:pPr>
              <a:buFont typeface="Arial" pitchFamily="34" charset="0"/>
              <a:buChar char="•"/>
            </a:pPr>
            <a:r>
              <a:rPr lang="ru-RU" sz="2400" dirty="0" smtClean="0">
                <a:solidFill>
                  <a:schemeClr val="accent1"/>
                </a:solidFill>
                <a:latin typeface="Constantia" pitchFamily="18" charset="0"/>
                <a:ea typeface="Lato"/>
                <a:cs typeface="Lato"/>
                <a:sym typeface="Lato"/>
              </a:rPr>
              <a:t> Новостные сюжеты на региональном ТВ и Радио; </a:t>
            </a:r>
          </a:p>
          <a:p>
            <a:pPr>
              <a:buFont typeface="Arial" pitchFamily="34" charset="0"/>
              <a:buChar char="•"/>
            </a:pPr>
            <a:r>
              <a:rPr lang="ru-RU" sz="2400" dirty="0" smtClean="0">
                <a:solidFill>
                  <a:schemeClr val="accent1"/>
                </a:solidFill>
                <a:latin typeface="Constantia" pitchFamily="18" charset="0"/>
                <a:ea typeface="Lato"/>
                <a:cs typeface="Lato"/>
                <a:sym typeface="Lato"/>
              </a:rPr>
              <a:t> Тематические передачи на региональном ТВ (программы «Герои Волги», «День за днем», «Вести-Интервью»); </a:t>
            </a:r>
          </a:p>
          <a:p>
            <a:pPr>
              <a:buFont typeface="Arial" pitchFamily="34" charset="0"/>
              <a:buChar char="•"/>
            </a:pPr>
            <a:r>
              <a:rPr lang="ru-RU" sz="2400" dirty="0" smtClean="0">
                <a:solidFill>
                  <a:schemeClr val="accent1"/>
                </a:solidFill>
                <a:latin typeface="Constantia" pitchFamily="18" charset="0"/>
                <a:ea typeface="Lato"/>
                <a:cs typeface="Lato"/>
                <a:sym typeface="Lato"/>
              </a:rPr>
              <a:t> Новости в печатных и интернет-СМИ; </a:t>
            </a:r>
          </a:p>
          <a:p>
            <a:pPr>
              <a:buFont typeface="Arial" pitchFamily="34" charset="0"/>
              <a:buChar char="•"/>
            </a:pPr>
            <a:r>
              <a:rPr lang="ru-RU" sz="2400" dirty="0" smtClean="0">
                <a:solidFill>
                  <a:schemeClr val="accent1"/>
                </a:solidFill>
                <a:latin typeface="Constantia" pitchFamily="18" charset="0"/>
                <a:ea typeface="Lato"/>
                <a:cs typeface="Lato"/>
                <a:sym typeface="Lato"/>
              </a:rPr>
              <a:t> Посты в социальных сетях (Образование52, </a:t>
            </a:r>
            <a:r>
              <a:rPr lang="ru-RU" sz="2400" dirty="0" err="1" smtClean="0">
                <a:solidFill>
                  <a:schemeClr val="accent1"/>
                </a:solidFill>
                <a:latin typeface="Constantia" pitchFamily="18" charset="0"/>
                <a:ea typeface="Lato"/>
                <a:cs typeface="Lato"/>
                <a:sym typeface="Lato"/>
              </a:rPr>
              <a:t>паблики</a:t>
            </a:r>
            <a:r>
              <a:rPr lang="ru-RU" sz="2400" dirty="0" smtClean="0">
                <a:solidFill>
                  <a:schemeClr val="accent1"/>
                </a:solidFill>
                <a:latin typeface="Constantia" pitchFamily="18" charset="0"/>
                <a:ea typeface="Lato"/>
                <a:cs typeface="Lato"/>
                <a:sym typeface="Lato"/>
              </a:rPr>
              <a:t> подведомственных учреждений, </a:t>
            </a:r>
            <a:r>
              <a:rPr lang="ru-RU" sz="2400" dirty="0" err="1" smtClean="0">
                <a:solidFill>
                  <a:schemeClr val="accent1"/>
                </a:solidFill>
                <a:latin typeface="Constantia" pitchFamily="18" charset="0"/>
                <a:ea typeface="Lato"/>
                <a:cs typeface="Lato"/>
                <a:sym typeface="Lato"/>
              </a:rPr>
              <a:t>паблики</a:t>
            </a:r>
            <a:r>
              <a:rPr lang="ru-RU" sz="2400" dirty="0" smtClean="0">
                <a:solidFill>
                  <a:schemeClr val="accent1"/>
                </a:solidFill>
                <a:latin typeface="Constantia" pitchFamily="18" charset="0"/>
                <a:ea typeface="Lato"/>
                <a:cs typeface="Lato"/>
                <a:sym typeface="Lato"/>
              </a:rPr>
              <a:t> СМИ);</a:t>
            </a:r>
          </a:p>
          <a:p>
            <a:pPr>
              <a:buFont typeface="Arial" pitchFamily="34" charset="0"/>
              <a:buChar char="•"/>
            </a:pPr>
            <a:r>
              <a:rPr lang="ru-RU" sz="2400" dirty="0" smtClean="0">
                <a:solidFill>
                  <a:schemeClr val="accent1"/>
                </a:solidFill>
                <a:latin typeface="Constantia" pitchFamily="18" charset="0"/>
                <a:ea typeface="Lato"/>
                <a:cs typeface="Lato"/>
                <a:sym typeface="Lato"/>
              </a:rPr>
              <a:t> Прямые эфиры в Образование52.</a:t>
            </a:r>
          </a:p>
          <a:p>
            <a:endParaRPr lang="ru-RU" sz="2400" b="1" dirty="0" smtClean="0">
              <a:solidFill>
                <a:srgbClr val="FF0000"/>
              </a:solidFill>
              <a:latin typeface="Constantia" pitchFamily="18" charset="0"/>
              <a:ea typeface="Lato"/>
              <a:cs typeface="Lato"/>
              <a:sym typeface="Lato"/>
            </a:endParaRPr>
          </a:p>
          <a:p>
            <a:endParaRPr lang="ru-RU" sz="2400" b="1" dirty="0" smtClean="0">
              <a:solidFill>
                <a:srgbClr val="FF0000"/>
              </a:solidFill>
              <a:latin typeface="Constantia" pitchFamily="18" charset="0"/>
              <a:ea typeface="Lato"/>
              <a:cs typeface="Lato"/>
              <a:sym typeface="Lato"/>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148" y="891540"/>
            <a:ext cx="8192392" cy="2800767"/>
          </a:xfrm>
          <a:prstGeom prst="rect">
            <a:avLst/>
          </a:prstGeom>
          <a:noFill/>
        </p:spPr>
        <p:txBody>
          <a:bodyPr wrap="square" rtlCol="0">
            <a:spAutoFit/>
          </a:bodyPr>
          <a:lstStyle/>
          <a:p>
            <a:r>
              <a:rPr lang="ru-RU" sz="3800" b="1" dirty="0" smtClean="0">
                <a:solidFill>
                  <a:schemeClr val="dk2"/>
                </a:solidFill>
                <a:latin typeface="Raleway"/>
                <a:ea typeface="Raleway"/>
                <a:cs typeface="Raleway"/>
                <a:sym typeface="Raleway"/>
              </a:rPr>
              <a:t>Общие </a:t>
            </a:r>
            <a:r>
              <a:rPr lang="ru-RU" sz="3800" b="1" dirty="0" err="1" smtClean="0">
                <a:solidFill>
                  <a:schemeClr val="dk2"/>
                </a:solidFill>
                <a:latin typeface="Raleway"/>
                <a:ea typeface="Raleway"/>
                <a:cs typeface="Raleway"/>
                <a:sym typeface="Raleway"/>
              </a:rPr>
              <a:t>хештеги</a:t>
            </a:r>
            <a:r>
              <a:rPr lang="ru-RU" sz="3800" b="1" dirty="0" smtClean="0">
                <a:solidFill>
                  <a:schemeClr val="dk2"/>
                </a:solidFill>
                <a:latin typeface="Raleway"/>
                <a:ea typeface="Raleway"/>
                <a:cs typeface="Raleway"/>
                <a:sym typeface="Raleway"/>
              </a:rPr>
              <a:t>: </a:t>
            </a:r>
          </a:p>
          <a:p>
            <a:endParaRPr lang="ru-RU" dirty="0" smtClean="0"/>
          </a:p>
          <a:p>
            <a:endParaRPr lang="ru-RU" dirty="0" smtClean="0"/>
          </a:p>
          <a:p>
            <a:endParaRPr lang="ru-RU" dirty="0" smtClean="0"/>
          </a:p>
          <a:p>
            <a:r>
              <a:rPr lang="ru-RU" sz="2400" b="1" dirty="0" smtClean="0">
                <a:solidFill>
                  <a:srgbClr val="FF0000"/>
                </a:solidFill>
                <a:latin typeface="Constantia" pitchFamily="18" charset="0"/>
                <a:ea typeface="Lato"/>
                <a:cs typeface="Lato"/>
                <a:sym typeface="Lato"/>
              </a:rPr>
              <a:t>                                                           #</a:t>
            </a:r>
            <a:r>
              <a:rPr lang="ru-RU" sz="2400" b="1" dirty="0" err="1" smtClean="0">
                <a:solidFill>
                  <a:srgbClr val="FF0000"/>
                </a:solidFill>
                <a:latin typeface="Constantia" pitchFamily="18" charset="0"/>
                <a:ea typeface="Lato"/>
                <a:cs typeface="Lato"/>
                <a:sym typeface="Lato"/>
              </a:rPr>
              <a:t>ГодПедагогаНаставника</a:t>
            </a:r>
            <a:endParaRPr lang="ru-RU" sz="2400" b="1" dirty="0" smtClean="0">
              <a:solidFill>
                <a:srgbClr val="FF0000"/>
              </a:solidFill>
              <a:latin typeface="Constantia" pitchFamily="18" charset="0"/>
              <a:ea typeface="Lato"/>
              <a:cs typeface="Lato"/>
              <a:sym typeface="Lato"/>
            </a:endParaRPr>
          </a:p>
          <a:p>
            <a:endParaRPr lang="ru-RU" sz="2400" b="1" dirty="0" smtClean="0">
              <a:solidFill>
                <a:srgbClr val="FF0000"/>
              </a:solidFill>
              <a:latin typeface="Constantia" pitchFamily="18" charset="0"/>
              <a:cs typeface="Lato"/>
              <a:sym typeface="Lato"/>
            </a:endParaRPr>
          </a:p>
          <a:p>
            <a:r>
              <a:rPr lang="en-US" sz="2400" b="1" dirty="0" smtClean="0">
                <a:solidFill>
                  <a:srgbClr val="FF0000"/>
                </a:solidFill>
                <a:latin typeface="Constantia" pitchFamily="18" charset="0"/>
                <a:cs typeface="Lato"/>
                <a:sym typeface="Lato"/>
              </a:rPr>
              <a:t>#</a:t>
            </a:r>
            <a:r>
              <a:rPr lang="ru-RU" sz="2400" b="1" dirty="0" smtClean="0">
                <a:solidFill>
                  <a:srgbClr val="FF0000"/>
                </a:solidFill>
                <a:latin typeface="Constantia" pitchFamily="18" charset="0"/>
                <a:cs typeface="Lato"/>
                <a:sym typeface="Lato"/>
              </a:rPr>
              <a:t>Образование52</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431" y="3965926"/>
            <a:ext cx="8125838" cy="523220"/>
          </a:xfrm>
          <a:prstGeom prst="rect">
            <a:avLst/>
          </a:prstGeom>
          <a:noFill/>
        </p:spPr>
        <p:txBody>
          <a:bodyPr wrap="square" rtlCol="0">
            <a:spAutoFit/>
          </a:bodyPr>
          <a:lstStyle/>
          <a:p>
            <a:r>
              <a:rPr lang="en-US" sz="2800" b="1" dirty="0" smtClean="0">
                <a:solidFill>
                  <a:schemeClr val="dk2"/>
                </a:solidFill>
                <a:latin typeface="Raleway"/>
                <a:ea typeface="Raleway"/>
                <a:cs typeface="Raleway"/>
                <a:sym typeface="Raleway"/>
                <a:hlinkClick r:id="rId2"/>
              </a:rPr>
              <a:t>https</a:t>
            </a:r>
            <a:r>
              <a:rPr lang="ru-RU" sz="2800" b="1" dirty="0" smtClean="0">
                <a:solidFill>
                  <a:schemeClr val="dk2"/>
                </a:solidFill>
                <a:latin typeface="Raleway"/>
                <a:ea typeface="Raleway"/>
                <a:cs typeface="Raleway"/>
                <a:sym typeface="Raleway"/>
                <a:hlinkClick r:id="rId2"/>
              </a:rPr>
              <a:t>://</a:t>
            </a:r>
            <a:r>
              <a:rPr lang="en-US" sz="2800" b="1" dirty="0" smtClean="0">
                <a:solidFill>
                  <a:schemeClr val="dk2"/>
                </a:solidFill>
                <a:latin typeface="Raleway"/>
                <a:ea typeface="Raleway"/>
                <a:cs typeface="Raleway"/>
                <a:sym typeface="Raleway"/>
                <a:hlinkClick r:id="rId2"/>
              </a:rPr>
              <a:t>disk</a:t>
            </a:r>
            <a:r>
              <a:rPr lang="ru-RU" sz="2800" b="1" dirty="0" smtClean="0">
                <a:solidFill>
                  <a:schemeClr val="dk2"/>
                </a:solidFill>
                <a:latin typeface="Raleway"/>
                <a:ea typeface="Raleway"/>
                <a:cs typeface="Raleway"/>
                <a:sym typeface="Raleway"/>
                <a:hlinkClick r:id="rId2"/>
              </a:rPr>
              <a:t>.</a:t>
            </a:r>
            <a:r>
              <a:rPr lang="en-US" sz="2800" b="1" dirty="0" err="1" smtClean="0">
                <a:solidFill>
                  <a:schemeClr val="dk2"/>
                </a:solidFill>
                <a:latin typeface="Raleway"/>
                <a:ea typeface="Raleway"/>
                <a:cs typeface="Raleway"/>
                <a:sym typeface="Raleway"/>
                <a:hlinkClick r:id="rId2"/>
              </a:rPr>
              <a:t>yandex</a:t>
            </a:r>
            <a:r>
              <a:rPr lang="ru-RU" sz="2800" b="1" dirty="0" smtClean="0">
                <a:solidFill>
                  <a:schemeClr val="dk2"/>
                </a:solidFill>
                <a:latin typeface="Raleway"/>
                <a:ea typeface="Raleway"/>
                <a:cs typeface="Raleway"/>
                <a:sym typeface="Raleway"/>
                <a:hlinkClick r:id="rId2"/>
              </a:rPr>
              <a:t>.</a:t>
            </a:r>
            <a:r>
              <a:rPr lang="en-US" sz="2800" b="1" dirty="0" err="1" smtClean="0">
                <a:solidFill>
                  <a:schemeClr val="dk2"/>
                </a:solidFill>
                <a:latin typeface="Raleway"/>
                <a:ea typeface="Raleway"/>
                <a:cs typeface="Raleway"/>
                <a:sym typeface="Raleway"/>
                <a:hlinkClick r:id="rId2"/>
              </a:rPr>
              <a:t>ru</a:t>
            </a:r>
            <a:r>
              <a:rPr lang="ru-RU" sz="2800" b="1" dirty="0" smtClean="0">
                <a:solidFill>
                  <a:schemeClr val="dk2"/>
                </a:solidFill>
                <a:latin typeface="Raleway"/>
                <a:ea typeface="Raleway"/>
                <a:cs typeface="Raleway"/>
                <a:sym typeface="Raleway"/>
                <a:hlinkClick r:id="rId2"/>
              </a:rPr>
              <a:t>/</a:t>
            </a:r>
            <a:r>
              <a:rPr lang="en-US" sz="2800" b="1" dirty="0" err="1" smtClean="0">
                <a:solidFill>
                  <a:schemeClr val="dk2"/>
                </a:solidFill>
                <a:latin typeface="Raleway"/>
                <a:ea typeface="Raleway"/>
                <a:cs typeface="Raleway"/>
                <a:sym typeface="Raleway"/>
                <a:hlinkClick r:id="rId2"/>
              </a:rPr>
              <a:t>i</a:t>
            </a:r>
            <a:r>
              <a:rPr lang="ru-RU" sz="2800" b="1" dirty="0" smtClean="0">
                <a:solidFill>
                  <a:schemeClr val="dk2"/>
                </a:solidFill>
                <a:latin typeface="Raleway"/>
                <a:ea typeface="Raleway"/>
                <a:cs typeface="Raleway"/>
                <a:sym typeface="Raleway"/>
                <a:hlinkClick r:id="rId2"/>
              </a:rPr>
              <a:t>/</a:t>
            </a:r>
            <a:r>
              <a:rPr lang="en-US" sz="2800" b="1" dirty="0" err="1" smtClean="0">
                <a:solidFill>
                  <a:schemeClr val="dk2"/>
                </a:solidFill>
                <a:latin typeface="Raleway"/>
                <a:ea typeface="Raleway"/>
                <a:cs typeface="Raleway"/>
                <a:sym typeface="Raleway"/>
                <a:hlinkClick r:id="rId2"/>
              </a:rPr>
              <a:t>BgmXyX</a:t>
            </a:r>
            <a:r>
              <a:rPr lang="ru-RU" sz="2800" b="1" dirty="0" smtClean="0">
                <a:solidFill>
                  <a:schemeClr val="dk2"/>
                </a:solidFill>
                <a:latin typeface="Raleway"/>
                <a:ea typeface="Raleway"/>
                <a:cs typeface="Raleway"/>
                <a:sym typeface="Raleway"/>
                <a:hlinkClick r:id="rId2"/>
              </a:rPr>
              <a:t>06</a:t>
            </a:r>
            <a:r>
              <a:rPr lang="en-US" sz="2800" b="1" dirty="0" err="1" smtClean="0">
                <a:solidFill>
                  <a:schemeClr val="dk2"/>
                </a:solidFill>
                <a:latin typeface="Raleway"/>
                <a:ea typeface="Raleway"/>
                <a:cs typeface="Raleway"/>
                <a:sym typeface="Raleway"/>
                <a:hlinkClick r:id="rId2"/>
              </a:rPr>
              <a:t>JUwrvQ</a:t>
            </a:r>
            <a:r>
              <a:rPr lang="ru-RU" sz="2800" b="1" dirty="0" smtClean="0">
                <a:solidFill>
                  <a:schemeClr val="dk2"/>
                </a:solidFill>
                <a:latin typeface="Raleway"/>
                <a:ea typeface="Raleway"/>
                <a:cs typeface="Raleway"/>
                <a:sym typeface="Raleway"/>
              </a:rPr>
              <a:t>  </a:t>
            </a:r>
          </a:p>
        </p:txBody>
      </p:sp>
      <p:sp>
        <p:nvSpPr>
          <p:cNvPr id="3" name="TextBox 2"/>
          <p:cNvSpPr txBox="1"/>
          <p:nvPr/>
        </p:nvSpPr>
        <p:spPr>
          <a:xfrm>
            <a:off x="233463" y="453957"/>
            <a:ext cx="8722468" cy="2677656"/>
          </a:xfrm>
          <a:prstGeom prst="rect">
            <a:avLst/>
          </a:prstGeom>
          <a:noFill/>
        </p:spPr>
        <p:txBody>
          <a:bodyPr wrap="square" rtlCol="0">
            <a:spAutoFit/>
          </a:bodyPr>
          <a:lstStyle/>
          <a:p>
            <a:r>
              <a:rPr lang="ru-RU" sz="2400" dirty="0" smtClean="0">
                <a:solidFill>
                  <a:schemeClr val="accent1"/>
                </a:solidFill>
                <a:latin typeface="Constantia" pitchFamily="18" charset="0"/>
                <a:ea typeface="Lato"/>
                <a:cs typeface="Lato"/>
                <a:sym typeface="Lato"/>
              </a:rPr>
              <a:t>Каждую среду вписываем в </a:t>
            </a:r>
            <a:r>
              <a:rPr lang="ru-RU" sz="2400" dirty="0" err="1" smtClean="0">
                <a:solidFill>
                  <a:schemeClr val="accent1"/>
                </a:solidFill>
                <a:latin typeface="Constantia" pitchFamily="18" charset="0"/>
                <a:ea typeface="Lato"/>
                <a:cs typeface="Lato"/>
                <a:sym typeface="Lato"/>
              </a:rPr>
              <a:t>яндекс-таблицу</a:t>
            </a:r>
            <a:r>
              <a:rPr lang="ru-RU" sz="2400" dirty="0" smtClean="0">
                <a:solidFill>
                  <a:schemeClr val="accent1"/>
                </a:solidFill>
                <a:latin typeface="Constantia" pitchFamily="18" charset="0"/>
                <a:ea typeface="Lato"/>
                <a:cs typeface="Lato"/>
                <a:sym typeface="Lato"/>
              </a:rPr>
              <a:t> </a:t>
            </a:r>
          </a:p>
          <a:p>
            <a:r>
              <a:rPr lang="ru-RU" sz="2400" dirty="0" smtClean="0">
                <a:solidFill>
                  <a:schemeClr val="accent1"/>
                </a:solidFill>
                <a:latin typeface="Constantia" pitchFamily="18" charset="0"/>
                <a:ea typeface="Lato"/>
                <a:cs typeface="Lato"/>
                <a:sym typeface="Lato"/>
              </a:rPr>
              <a:t>информационные поводы в четыре раздела: </a:t>
            </a:r>
          </a:p>
          <a:p>
            <a:pPr>
              <a:buFont typeface="Arial" pitchFamily="34" charset="0"/>
              <a:buChar char="•"/>
            </a:pPr>
            <a:endParaRPr lang="ru-RU" sz="2400" dirty="0" smtClean="0">
              <a:solidFill>
                <a:schemeClr val="accent1"/>
              </a:solidFill>
              <a:latin typeface="Constantia" pitchFamily="18" charset="0"/>
              <a:ea typeface="Lato"/>
              <a:cs typeface="Lato"/>
              <a:sym typeface="Lato"/>
            </a:endParaRPr>
          </a:p>
          <a:p>
            <a:pPr>
              <a:buFont typeface="Arial" pitchFamily="34" charset="0"/>
              <a:buChar char="•"/>
            </a:pPr>
            <a:r>
              <a:rPr lang="ru-RU" sz="2400" dirty="0" smtClean="0">
                <a:solidFill>
                  <a:schemeClr val="accent1"/>
                </a:solidFill>
                <a:latin typeface="Constantia" pitchFamily="18" charset="0"/>
                <a:ea typeface="Lato"/>
                <a:cs typeface="Lato"/>
                <a:sym typeface="Lato"/>
              </a:rPr>
              <a:t> Дошкольное образование;</a:t>
            </a:r>
          </a:p>
          <a:p>
            <a:pPr>
              <a:buFont typeface="Arial" pitchFamily="34" charset="0"/>
              <a:buChar char="•"/>
            </a:pPr>
            <a:r>
              <a:rPr lang="ru-RU" sz="2400" dirty="0" smtClean="0">
                <a:solidFill>
                  <a:schemeClr val="accent1"/>
                </a:solidFill>
                <a:latin typeface="Constantia" pitchFamily="18" charset="0"/>
                <a:ea typeface="Lato"/>
                <a:cs typeface="Lato"/>
                <a:sym typeface="Lato"/>
              </a:rPr>
              <a:t> Школьное образование;</a:t>
            </a:r>
          </a:p>
          <a:p>
            <a:pPr>
              <a:buFont typeface="Arial" pitchFamily="34" charset="0"/>
              <a:buChar char="•"/>
            </a:pPr>
            <a:r>
              <a:rPr lang="ru-RU" sz="2400" dirty="0" smtClean="0">
                <a:solidFill>
                  <a:schemeClr val="accent1"/>
                </a:solidFill>
                <a:latin typeface="Constantia" pitchFamily="18" charset="0"/>
                <a:ea typeface="Lato"/>
                <a:cs typeface="Lato"/>
                <a:sym typeface="Lato"/>
              </a:rPr>
              <a:t> Профессиональное образование;</a:t>
            </a:r>
          </a:p>
          <a:p>
            <a:pPr>
              <a:buFont typeface="Arial" pitchFamily="34" charset="0"/>
              <a:buChar char="•"/>
            </a:pPr>
            <a:r>
              <a:rPr lang="ru-RU" sz="2400" dirty="0" smtClean="0">
                <a:solidFill>
                  <a:schemeClr val="accent1"/>
                </a:solidFill>
                <a:latin typeface="Constantia" pitchFamily="18" charset="0"/>
                <a:ea typeface="Lato"/>
                <a:cs typeface="Lato"/>
                <a:sym typeface="Lato"/>
              </a:rPr>
              <a:t> Дополнительное образование.</a:t>
            </a:r>
          </a:p>
        </p:txBody>
      </p:sp>
      <p:sp>
        <p:nvSpPr>
          <p:cNvPr id="4" name="TextBox 3"/>
          <p:cNvSpPr txBox="1"/>
          <p:nvPr/>
        </p:nvSpPr>
        <p:spPr>
          <a:xfrm>
            <a:off x="460443" y="3605720"/>
            <a:ext cx="4020652" cy="461665"/>
          </a:xfrm>
          <a:prstGeom prst="rect">
            <a:avLst/>
          </a:prstGeom>
          <a:noFill/>
        </p:spPr>
        <p:txBody>
          <a:bodyPr wrap="none" rtlCol="0">
            <a:spAutoFit/>
          </a:bodyPr>
          <a:lstStyle/>
          <a:p>
            <a:r>
              <a:rPr lang="ru-RU" sz="2400" dirty="0" smtClean="0">
                <a:solidFill>
                  <a:schemeClr val="accent1"/>
                </a:solidFill>
                <a:latin typeface="Constantia" pitchFamily="18" charset="0"/>
                <a:ea typeface="Lato"/>
                <a:cs typeface="Lato"/>
                <a:sym typeface="Lato"/>
              </a:rPr>
              <a:t>Ссылка на </a:t>
            </a:r>
            <a:r>
              <a:rPr lang="ru-RU" sz="2400" dirty="0" err="1" smtClean="0">
                <a:solidFill>
                  <a:schemeClr val="accent1"/>
                </a:solidFill>
                <a:latin typeface="Constantia" pitchFamily="18" charset="0"/>
                <a:ea typeface="Lato"/>
                <a:cs typeface="Lato"/>
                <a:sym typeface="Lato"/>
              </a:rPr>
              <a:t>яндекс-таблицу</a:t>
            </a:r>
            <a:r>
              <a:rPr lang="ru-RU" sz="2400" dirty="0" smtClean="0">
                <a:solidFill>
                  <a:schemeClr val="accent1"/>
                </a:solidFill>
                <a:latin typeface="Constantia" pitchFamily="18" charset="0"/>
                <a:ea typeface="Lato"/>
                <a:cs typeface="Lato"/>
                <a:sym typeface="Lato"/>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445" y="136188"/>
            <a:ext cx="3722494" cy="307777"/>
          </a:xfrm>
          <a:prstGeom prst="rect">
            <a:avLst/>
          </a:prstGeom>
          <a:noFill/>
        </p:spPr>
        <p:txBody>
          <a:bodyPr wrap="none" rtlCol="0">
            <a:spAutoFit/>
          </a:bodyPr>
          <a:lstStyle/>
          <a:p>
            <a:r>
              <a:rPr lang="ru-RU" b="1" dirty="0" smtClean="0">
                <a:solidFill>
                  <a:schemeClr val="dk2"/>
                </a:solidFill>
                <a:latin typeface="Raleway"/>
                <a:cs typeface="Raleway"/>
                <a:sym typeface="Raleway"/>
              </a:rPr>
              <a:t>Форматы предоставления информации</a:t>
            </a:r>
            <a:endParaRPr lang="ru-RU" dirty="0"/>
          </a:p>
        </p:txBody>
      </p:sp>
      <p:sp>
        <p:nvSpPr>
          <p:cNvPr id="9" name="TextBox 8"/>
          <p:cNvSpPr txBox="1"/>
          <p:nvPr/>
        </p:nvSpPr>
        <p:spPr>
          <a:xfrm>
            <a:off x="77820" y="486383"/>
            <a:ext cx="4597941" cy="4378122"/>
          </a:xfrm>
          <a:prstGeom prst="rect">
            <a:avLst/>
          </a:prstGeom>
          <a:noFill/>
        </p:spPr>
        <p:txBody>
          <a:bodyPr wrap="square" rtlCol="0">
            <a:spAutoFit/>
          </a:bodyPr>
          <a:lstStyle/>
          <a:p>
            <a:r>
              <a:rPr lang="ru-RU" sz="1600" b="1" dirty="0" smtClean="0">
                <a:solidFill>
                  <a:srgbClr val="FF0000"/>
                </a:solidFill>
                <a:latin typeface="Constantia" pitchFamily="18" charset="0"/>
                <a:ea typeface="Lato"/>
                <a:cs typeface="Lato"/>
                <a:sym typeface="Lato"/>
              </a:rPr>
              <a:t>Событие</a:t>
            </a:r>
          </a:p>
          <a:p>
            <a:endParaRPr lang="ru-RU" dirty="0" smtClean="0"/>
          </a:p>
          <a:p>
            <a:pPr>
              <a:buFont typeface="Arial" pitchFamily="34" charset="0"/>
              <a:buChar char="•"/>
            </a:pPr>
            <a:r>
              <a:rPr lang="ru-RU" dirty="0" smtClean="0">
                <a:solidFill>
                  <a:schemeClr val="accent1"/>
                </a:solidFill>
                <a:latin typeface="Constantia" pitchFamily="18" charset="0"/>
                <a:ea typeface="Lato"/>
                <a:cs typeface="Lato"/>
                <a:sym typeface="Lato"/>
              </a:rPr>
              <a:t> Дата, время, краткое описание (тема, участники), ключевые спикеры (комментируют событие), адрес, контактное лицо (</a:t>
            </a:r>
            <a:r>
              <a:rPr lang="ru-RU" dirty="0" smtClean="0">
                <a:solidFill>
                  <a:srgbClr val="FF0000"/>
                </a:solidFill>
                <a:latin typeface="Constantia" pitchFamily="18" charset="0"/>
                <a:ea typeface="Lato"/>
                <a:cs typeface="Lato"/>
                <a:sym typeface="Lato"/>
              </a:rPr>
              <a:t>ФИО и номер мобильного телефона</a:t>
            </a:r>
            <a:r>
              <a:rPr lang="ru-RU" dirty="0" smtClean="0">
                <a:solidFill>
                  <a:schemeClr val="accent1"/>
                </a:solidFill>
                <a:latin typeface="Constantia" pitchFamily="18" charset="0"/>
                <a:ea typeface="Lato"/>
                <a:cs typeface="Lato"/>
                <a:sym typeface="Lato"/>
              </a:rPr>
              <a:t>)</a:t>
            </a:r>
          </a:p>
          <a:p>
            <a:endParaRPr lang="ru-RU" dirty="0" smtClean="0">
              <a:solidFill>
                <a:schemeClr val="accent1"/>
              </a:solidFill>
              <a:latin typeface="Constantia" pitchFamily="18" charset="0"/>
              <a:ea typeface="Lato"/>
              <a:cs typeface="Lato"/>
              <a:sym typeface="Lato"/>
            </a:endParaRPr>
          </a:p>
          <a:p>
            <a:pPr>
              <a:buFont typeface="Arial" pitchFamily="34" charset="0"/>
              <a:buChar char="•"/>
            </a:pPr>
            <a:r>
              <a:rPr lang="ru-RU" sz="1050" dirty="0" smtClean="0">
                <a:solidFill>
                  <a:schemeClr val="accent1"/>
                </a:solidFill>
                <a:latin typeface="Constantia" pitchFamily="18" charset="0"/>
                <a:ea typeface="Lato"/>
                <a:cs typeface="Lato"/>
                <a:sym typeface="Lato"/>
              </a:rPr>
              <a:t> 19.01 11:00 Заседание Наблюдательного совета по реализации федерального проекта «Профессионалитет» в Нижегородской области. Наблюдательный совет создан по распоряжению правительства Нижегородской области для координации деятельности участников «Профессионалитета». Участниками наблюдательного совета являются руководители образовательных организаций, руководители ключевых предприятий из реального сектора экономики, реализующие ФП «Профессионалитет», а также представители профильных органов исполнительной власти Нижегородской области. Председателем наблюдательного совета определен Давид Валерьевича </a:t>
            </a:r>
            <a:r>
              <a:rPr lang="ru-RU" sz="1050" dirty="0" err="1" smtClean="0">
                <a:solidFill>
                  <a:schemeClr val="accent1"/>
                </a:solidFill>
                <a:latin typeface="Constantia" pitchFamily="18" charset="0"/>
                <a:ea typeface="Lato"/>
                <a:cs typeface="Lato"/>
                <a:sym typeface="Lato"/>
              </a:rPr>
              <a:t>Мелик-Гусейнов</a:t>
            </a:r>
            <a:r>
              <a:rPr lang="ru-RU" sz="1050" dirty="0" smtClean="0">
                <a:solidFill>
                  <a:schemeClr val="accent1"/>
                </a:solidFill>
                <a:latin typeface="Constantia" pitchFamily="18" charset="0"/>
                <a:ea typeface="Lato"/>
                <a:cs typeface="Lato"/>
                <a:sym typeface="Lato"/>
              </a:rPr>
              <a:t>. В ходе заседания рассмотрят итоги создания образовательно-производственного центров (кластеров) 2022 года, расставят акценты для работы кластеров в 2023 году, утвердят программу популяризации федерального проекта «Профессионалитет». Спикеры: </a:t>
            </a:r>
            <a:r>
              <a:rPr lang="ru-RU" sz="1050" dirty="0" err="1" smtClean="0">
                <a:solidFill>
                  <a:schemeClr val="accent1"/>
                </a:solidFill>
                <a:latin typeface="Constantia" pitchFamily="18" charset="0"/>
                <a:ea typeface="Lato"/>
                <a:cs typeface="Lato"/>
                <a:sym typeface="Lato"/>
              </a:rPr>
              <a:t>Мелик-Гусейнов</a:t>
            </a:r>
            <a:r>
              <a:rPr lang="ru-RU" sz="1050" dirty="0" smtClean="0">
                <a:solidFill>
                  <a:schemeClr val="accent1"/>
                </a:solidFill>
                <a:latin typeface="Constantia" pitchFamily="18" charset="0"/>
                <a:ea typeface="Lato"/>
                <a:cs typeface="Lato"/>
                <a:sym typeface="Lato"/>
              </a:rPr>
              <a:t> Д.В., Петрова О.В., представители образовательных организаций и предприятий. Адрес: Нижний Новгород, Кремль корпус 1, кабинет 506. Контактное лицо: </a:t>
            </a:r>
            <a:r>
              <a:rPr lang="ru-RU" sz="1050" dirty="0" err="1" smtClean="0">
                <a:solidFill>
                  <a:schemeClr val="accent1"/>
                </a:solidFill>
                <a:latin typeface="Constantia" pitchFamily="18" charset="0"/>
                <a:ea typeface="Lato"/>
                <a:cs typeface="Lato"/>
                <a:sym typeface="Lato"/>
              </a:rPr>
              <a:t>Коломенскова</a:t>
            </a:r>
            <a:r>
              <a:rPr lang="ru-RU" sz="1050" dirty="0" smtClean="0">
                <a:solidFill>
                  <a:schemeClr val="accent1"/>
                </a:solidFill>
                <a:latin typeface="Constantia" pitchFamily="18" charset="0"/>
                <a:ea typeface="Lato"/>
                <a:cs typeface="Lato"/>
                <a:sym typeface="Lato"/>
              </a:rPr>
              <a:t> Юлия Александровна, +7 952 770-70-36</a:t>
            </a:r>
          </a:p>
        </p:txBody>
      </p:sp>
      <p:sp>
        <p:nvSpPr>
          <p:cNvPr id="11" name="TextBox 10"/>
          <p:cNvSpPr txBox="1"/>
          <p:nvPr/>
        </p:nvSpPr>
        <p:spPr>
          <a:xfrm>
            <a:off x="4701702" y="505838"/>
            <a:ext cx="4442298" cy="4647426"/>
          </a:xfrm>
          <a:prstGeom prst="rect">
            <a:avLst/>
          </a:prstGeom>
          <a:noFill/>
        </p:spPr>
        <p:txBody>
          <a:bodyPr wrap="square" rtlCol="0">
            <a:spAutoFit/>
          </a:bodyPr>
          <a:lstStyle/>
          <a:p>
            <a:r>
              <a:rPr lang="ru-RU" sz="1600" b="1" dirty="0" smtClean="0">
                <a:solidFill>
                  <a:srgbClr val="FF0000"/>
                </a:solidFill>
                <a:latin typeface="Constantia" pitchFamily="18" charset="0"/>
                <a:ea typeface="Lato"/>
                <a:cs typeface="Lato"/>
                <a:sym typeface="Lato"/>
              </a:rPr>
              <a:t>Герой (учитель, наставник, воспитанник)</a:t>
            </a:r>
          </a:p>
          <a:p>
            <a:endParaRPr lang="ru-RU" dirty="0" smtClean="0"/>
          </a:p>
          <a:p>
            <a:pPr>
              <a:buFont typeface="Arial" pitchFamily="34" charset="0"/>
              <a:buChar char="•"/>
            </a:pPr>
            <a:r>
              <a:rPr lang="ru-RU" sz="1600" dirty="0" smtClean="0">
                <a:solidFill>
                  <a:schemeClr val="accent1"/>
                </a:solidFill>
                <a:latin typeface="Constantia" pitchFamily="18" charset="0"/>
                <a:ea typeface="Lato"/>
                <a:cs typeface="Lato"/>
                <a:sym typeface="Lato"/>
              </a:rPr>
              <a:t> ФИО, населенный пункт, название образовательного учреждения. </a:t>
            </a:r>
          </a:p>
          <a:p>
            <a:pPr>
              <a:buFont typeface="Arial" pitchFamily="34" charset="0"/>
              <a:buChar char="•"/>
            </a:pPr>
            <a:endParaRPr lang="ru-RU" sz="1600" dirty="0" smtClean="0">
              <a:solidFill>
                <a:schemeClr val="accent1"/>
              </a:solidFill>
              <a:latin typeface="Constantia" pitchFamily="18" charset="0"/>
              <a:ea typeface="Lato"/>
              <a:cs typeface="Lato"/>
              <a:sym typeface="Lato"/>
            </a:endParaRPr>
          </a:p>
          <a:p>
            <a:pPr>
              <a:buFont typeface="Arial" pitchFamily="34" charset="0"/>
              <a:buChar char="•"/>
            </a:pPr>
            <a:r>
              <a:rPr lang="ru-RU" sz="1600" dirty="0" smtClean="0">
                <a:solidFill>
                  <a:schemeClr val="accent1"/>
                </a:solidFill>
                <a:latin typeface="Constantia" pitchFamily="18" charset="0"/>
                <a:ea typeface="Lato"/>
                <a:cs typeface="Lato"/>
                <a:sym typeface="Lato"/>
              </a:rPr>
              <a:t> Стаж работы, звания, достижения.</a:t>
            </a:r>
          </a:p>
          <a:p>
            <a:pPr>
              <a:buFont typeface="Arial" pitchFamily="34" charset="0"/>
              <a:buChar char="•"/>
            </a:pPr>
            <a:endParaRPr lang="ru-RU" sz="1600" dirty="0" smtClean="0">
              <a:solidFill>
                <a:schemeClr val="accent1"/>
              </a:solidFill>
              <a:latin typeface="Constantia" pitchFamily="18" charset="0"/>
              <a:ea typeface="Lato"/>
              <a:cs typeface="Lato"/>
              <a:sym typeface="Lato"/>
            </a:endParaRPr>
          </a:p>
          <a:p>
            <a:pPr>
              <a:buFont typeface="Arial" pitchFamily="34" charset="0"/>
              <a:buChar char="•"/>
            </a:pPr>
            <a:r>
              <a:rPr lang="ru-RU" sz="1600" dirty="0" smtClean="0">
                <a:solidFill>
                  <a:schemeClr val="accent1"/>
                </a:solidFill>
                <a:latin typeface="Constantia" pitchFamily="18" charset="0"/>
                <a:ea typeface="Lato"/>
                <a:cs typeface="Lato"/>
                <a:sym typeface="Lato"/>
              </a:rPr>
              <a:t> Краткое описание увлечения или истории героя, которые могут быть вызвать интерес у аудитории.</a:t>
            </a:r>
          </a:p>
          <a:p>
            <a:pPr>
              <a:buFont typeface="Arial" pitchFamily="34" charset="0"/>
              <a:buChar char="•"/>
            </a:pPr>
            <a:endParaRPr lang="ru-RU" sz="1600" dirty="0" smtClean="0">
              <a:solidFill>
                <a:schemeClr val="accent1"/>
              </a:solidFill>
              <a:latin typeface="Constantia" pitchFamily="18" charset="0"/>
              <a:ea typeface="Lato"/>
              <a:cs typeface="Lato"/>
              <a:sym typeface="Lato"/>
            </a:endParaRPr>
          </a:p>
          <a:p>
            <a:pPr>
              <a:buFont typeface="Arial" pitchFamily="34" charset="0"/>
              <a:buChar char="•"/>
            </a:pPr>
            <a:r>
              <a:rPr lang="ru-RU" sz="1600" dirty="0" smtClean="0">
                <a:solidFill>
                  <a:schemeClr val="accent1"/>
                </a:solidFill>
                <a:latin typeface="Constantia" pitchFamily="18" charset="0"/>
                <a:ea typeface="Lato"/>
                <a:cs typeface="Lato"/>
                <a:sym typeface="Lato"/>
              </a:rPr>
              <a:t> Краткая история героического поступка (для </a:t>
            </a:r>
            <a:r>
              <a:rPr lang="ru-RU" sz="1600" dirty="0" err="1" smtClean="0">
                <a:solidFill>
                  <a:schemeClr val="accent1"/>
                </a:solidFill>
                <a:latin typeface="Constantia" pitchFamily="18" charset="0"/>
                <a:ea typeface="Lato"/>
                <a:cs typeface="Lato"/>
                <a:sym typeface="Lato"/>
              </a:rPr>
              <a:t>медиа-проекта</a:t>
            </a:r>
            <a:r>
              <a:rPr lang="ru-RU" sz="1600" dirty="0" smtClean="0">
                <a:solidFill>
                  <a:schemeClr val="accent1"/>
                </a:solidFill>
                <a:latin typeface="Constantia" pitchFamily="18" charset="0"/>
                <a:ea typeface="Lato"/>
                <a:cs typeface="Lato"/>
                <a:sym typeface="Lato"/>
              </a:rPr>
              <a:t> #</a:t>
            </a:r>
            <a:r>
              <a:rPr lang="ru-RU" sz="1600" dirty="0" err="1" smtClean="0">
                <a:solidFill>
                  <a:schemeClr val="accent1"/>
                </a:solidFill>
                <a:latin typeface="Constantia" pitchFamily="18" charset="0"/>
                <a:ea typeface="Lato"/>
                <a:cs typeface="Lato"/>
                <a:sym typeface="Lato"/>
              </a:rPr>
              <a:t>ГероиНашегоВремени</a:t>
            </a:r>
            <a:r>
              <a:rPr lang="ru-RU" sz="1600" dirty="0" smtClean="0">
                <a:solidFill>
                  <a:schemeClr val="accent1"/>
                </a:solidFill>
                <a:latin typeface="Constantia" pitchFamily="18" charset="0"/>
                <a:ea typeface="Lato"/>
                <a:cs typeface="Lato"/>
                <a:sym typeface="Lato"/>
              </a:rPr>
              <a:t>).</a:t>
            </a:r>
          </a:p>
          <a:p>
            <a:pPr>
              <a:buFont typeface="Arial" pitchFamily="34" charset="0"/>
              <a:buChar char="•"/>
            </a:pPr>
            <a:endParaRPr lang="ru-RU" sz="1600" dirty="0" smtClean="0">
              <a:solidFill>
                <a:schemeClr val="accent1"/>
              </a:solidFill>
              <a:latin typeface="Constantia" pitchFamily="18" charset="0"/>
              <a:ea typeface="Lato"/>
              <a:cs typeface="Lato"/>
              <a:sym typeface="Lato"/>
            </a:endParaRPr>
          </a:p>
          <a:p>
            <a:pPr>
              <a:buFont typeface="Arial" pitchFamily="34" charset="0"/>
              <a:buChar char="•"/>
            </a:pPr>
            <a:r>
              <a:rPr lang="ru-RU" sz="1600" dirty="0" smtClean="0">
                <a:solidFill>
                  <a:schemeClr val="accent1"/>
                </a:solidFill>
                <a:latin typeface="Constantia" pitchFamily="18" charset="0"/>
                <a:ea typeface="Lato"/>
                <a:cs typeface="Lato"/>
                <a:sym typeface="Lato"/>
              </a:rPr>
              <a:t> </a:t>
            </a:r>
            <a:r>
              <a:rPr lang="ru-RU" sz="1600" dirty="0" smtClean="0">
                <a:solidFill>
                  <a:srgbClr val="FF0000"/>
                </a:solidFill>
                <a:latin typeface="Constantia" pitchFamily="18" charset="0"/>
                <a:ea typeface="Lato"/>
                <a:cs typeface="Lato"/>
                <a:sym typeface="Lato"/>
              </a:rPr>
              <a:t>Контактное лицо с номером мобильного телефона.  </a:t>
            </a:r>
            <a:r>
              <a:rPr lang="ru-RU" dirty="0" smtClean="0">
                <a:solidFill>
                  <a:schemeClr val="accent1"/>
                </a:solidFill>
                <a:latin typeface="Constantia" pitchFamily="18" charset="0"/>
                <a:ea typeface="Lato"/>
                <a:cs typeface="Lato"/>
                <a:sym typeface="Lato"/>
              </a:rPr>
              <a:t/>
            </a:r>
            <a:br>
              <a:rPr lang="ru-RU" dirty="0" smtClean="0">
                <a:solidFill>
                  <a:schemeClr val="accent1"/>
                </a:solidFill>
                <a:latin typeface="Constantia" pitchFamily="18" charset="0"/>
                <a:ea typeface="Lato"/>
                <a:cs typeface="Lato"/>
                <a:sym typeface="Lato"/>
              </a:rPr>
            </a:br>
            <a:endParaRPr lang="ru-RU" dirty="0" smtClean="0">
              <a:solidFill>
                <a:schemeClr val="accent1"/>
              </a:solidFill>
              <a:latin typeface="Constantia" pitchFamily="18" charset="0"/>
              <a:ea typeface="Lato"/>
              <a:cs typeface="Lato"/>
              <a:sym typeface="Lato"/>
            </a:endParaRPr>
          </a:p>
          <a:p>
            <a:pPr>
              <a:buFont typeface="Arial" pitchFamily="34" charset="0"/>
              <a:buChar char="•"/>
            </a:pPr>
            <a:endParaRPr lang="ru-RU"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5105" y="542398"/>
            <a:ext cx="5900975" cy="3847207"/>
          </a:xfrm>
          <a:prstGeom prst="rect">
            <a:avLst/>
          </a:prstGeom>
          <a:noFill/>
        </p:spPr>
        <p:txBody>
          <a:bodyPr wrap="none" rtlCol="0">
            <a:spAutoFit/>
          </a:bodyPr>
          <a:lstStyle/>
          <a:p>
            <a:pPr algn="ctr"/>
            <a:r>
              <a:rPr lang="ru-RU" sz="2400" b="1" dirty="0" smtClean="0">
                <a:solidFill>
                  <a:srgbClr val="FF0000"/>
                </a:solidFill>
                <a:latin typeface="Constantia" pitchFamily="18" charset="0"/>
                <a:ea typeface="Lato"/>
                <a:cs typeface="Lato"/>
                <a:sym typeface="Lato"/>
              </a:rPr>
              <a:t>СПАСИБО ЗА ВНИМАНИЕ!</a:t>
            </a:r>
          </a:p>
          <a:p>
            <a:pPr algn="ctr"/>
            <a:endParaRPr lang="ru-RU" sz="3200" dirty="0" smtClean="0">
              <a:solidFill>
                <a:schemeClr val="accent5"/>
              </a:solidFill>
            </a:endParaRPr>
          </a:p>
          <a:p>
            <a:pPr algn="ctr"/>
            <a:r>
              <a:rPr lang="ru-RU" sz="3600" dirty="0" smtClean="0">
                <a:solidFill>
                  <a:schemeClr val="accent1"/>
                </a:solidFill>
                <a:latin typeface="Constantia" pitchFamily="18" charset="0"/>
                <a:ea typeface="Lato"/>
                <a:cs typeface="Lato"/>
                <a:sym typeface="Lato"/>
              </a:rPr>
              <a:t>+7 904 929 04 05</a:t>
            </a:r>
            <a:r>
              <a:rPr lang="en-US" sz="3600" dirty="0" smtClean="0">
                <a:solidFill>
                  <a:schemeClr val="accent1"/>
                </a:solidFill>
                <a:latin typeface="Constantia" pitchFamily="18" charset="0"/>
                <a:ea typeface="Lato"/>
                <a:cs typeface="Lato"/>
                <a:sym typeface="Lato"/>
              </a:rPr>
              <a:t> (Telegram)</a:t>
            </a:r>
          </a:p>
          <a:p>
            <a:pPr algn="ctr"/>
            <a:endParaRPr lang="ru-RU" sz="3600" dirty="0" smtClean="0">
              <a:solidFill>
                <a:schemeClr val="accent1"/>
              </a:solidFill>
              <a:latin typeface="Constantia" pitchFamily="18" charset="0"/>
              <a:ea typeface="Lato"/>
              <a:cs typeface="Lato"/>
              <a:sym typeface="Lato"/>
            </a:endParaRPr>
          </a:p>
          <a:p>
            <a:pPr algn="ctr"/>
            <a:r>
              <a:rPr lang="en-US" sz="3600" dirty="0" smtClean="0">
                <a:solidFill>
                  <a:schemeClr val="accent1"/>
                </a:solidFill>
                <a:latin typeface="Constantia" pitchFamily="18" charset="0"/>
                <a:ea typeface="Lato"/>
                <a:cs typeface="Lato"/>
                <a:sym typeface="Lato"/>
                <a:hlinkClick r:id="rId2"/>
              </a:rPr>
              <a:t>pozdnik@gmail.com</a:t>
            </a:r>
            <a:endParaRPr lang="ru-RU" sz="3600" dirty="0" smtClean="0">
              <a:solidFill>
                <a:schemeClr val="accent1"/>
              </a:solidFill>
              <a:latin typeface="Constantia" pitchFamily="18" charset="0"/>
              <a:ea typeface="Lato"/>
              <a:cs typeface="Lato"/>
              <a:sym typeface="Lato"/>
            </a:endParaRPr>
          </a:p>
          <a:p>
            <a:pPr algn="ctr"/>
            <a:endParaRPr lang="ru-RU" sz="3600" dirty="0" smtClean="0">
              <a:solidFill>
                <a:schemeClr val="accent1"/>
              </a:solidFill>
              <a:latin typeface="Constantia" pitchFamily="18" charset="0"/>
              <a:ea typeface="Lato"/>
              <a:cs typeface="Lato"/>
              <a:sym typeface="Lato"/>
            </a:endParaRPr>
          </a:p>
          <a:p>
            <a:pPr algn="ctr"/>
            <a:r>
              <a:rPr lang="ru-RU" sz="3600" dirty="0" smtClean="0">
                <a:solidFill>
                  <a:schemeClr val="accent1"/>
                </a:solidFill>
                <a:latin typeface="Constantia" pitchFamily="18" charset="0"/>
                <a:ea typeface="Lato"/>
                <a:cs typeface="Lato"/>
                <a:sym typeface="Lato"/>
              </a:rPr>
              <a:t>Александр Поздняков</a:t>
            </a:r>
            <a:endParaRPr lang="ru-RU" sz="3600" dirty="0">
              <a:solidFill>
                <a:schemeClr val="accent1"/>
              </a:solidFill>
              <a:latin typeface="Constantia" pitchFamily="18" charset="0"/>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5047536"/>
          </a:xfrm>
          <a:prstGeom prst="rect">
            <a:avLst/>
          </a:prstGeom>
          <a:noFill/>
        </p:spPr>
        <p:txBody>
          <a:bodyPr wrap="square" rtlCol="0">
            <a:spAutoFit/>
          </a:bodyPr>
          <a:lstStyle/>
          <a:p>
            <a:r>
              <a:rPr lang="ru-RU" b="1" dirty="0" err="1" smtClean="0">
                <a:solidFill>
                  <a:schemeClr val="accent1"/>
                </a:solidFill>
                <a:latin typeface="Constantia" pitchFamily="18" charset="0"/>
                <a:ea typeface="Lato"/>
                <a:cs typeface="Lato"/>
                <a:sym typeface="Lato"/>
              </a:rPr>
              <a:t>Медиа-кампания</a:t>
            </a:r>
            <a:r>
              <a:rPr lang="ru-RU" b="1" dirty="0" smtClean="0">
                <a:solidFill>
                  <a:schemeClr val="accent1"/>
                </a:solidFill>
                <a:latin typeface="Constantia" pitchFamily="18" charset="0"/>
                <a:ea typeface="Lato"/>
                <a:cs typeface="Lato"/>
                <a:sym typeface="Lato"/>
              </a:rPr>
              <a:t> «Быть педагогом», как региональное измерение федеральной рекламной кампании АНО «Национальные приоритеты» (нацпроект «Образование») </a:t>
            </a:r>
            <a:r>
              <a:rPr lang="ru-RU" b="1" dirty="0" smtClean="0">
                <a:solidFill>
                  <a:srgbClr val="FF0000"/>
                </a:solidFill>
                <a:latin typeface="Constantia" pitchFamily="18" charset="0"/>
                <a:ea typeface="Lato"/>
                <a:cs typeface="Lato"/>
                <a:sym typeface="Lato"/>
              </a:rPr>
              <a:t>#</a:t>
            </a:r>
            <a:r>
              <a:rPr lang="ru-RU" b="1" dirty="0" err="1" smtClean="0">
                <a:solidFill>
                  <a:srgbClr val="FF0000"/>
                </a:solidFill>
                <a:latin typeface="Constantia" pitchFamily="18" charset="0"/>
                <a:ea typeface="Lato"/>
                <a:cs typeface="Lato"/>
                <a:sym typeface="Lato"/>
              </a:rPr>
              <a:t>Бытьпедагогом</a:t>
            </a:r>
            <a:r>
              <a:rPr lang="ru-RU" b="1" dirty="0" smtClean="0">
                <a:solidFill>
                  <a:srgbClr val="FF0000"/>
                </a:solidFill>
                <a:latin typeface="Constantia" pitchFamily="18" charset="0"/>
                <a:ea typeface="Lato"/>
                <a:cs typeface="Lato"/>
                <a:sym typeface="Lato"/>
              </a:rPr>
              <a:t> </a:t>
            </a:r>
          </a:p>
          <a:p>
            <a:endParaRPr lang="ru-RU" b="1" dirty="0" smtClean="0">
              <a:solidFill>
                <a:schemeClr val="accent1"/>
              </a:solidFill>
              <a:latin typeface="Constantia" pitchFamily="18" charset="0"/>
              <a:ea typeface="Lato"/>
              <a:cs typeface="Lato"/>
              <a:sym typeface="Lato"/>
            </a:endParaRPr>
          </a:p>
          <a:p>
            <a:r>
              <a:rPr lang="ru-RU" b="1" dirty="0" smtClean="0">
                <a:solidFill>
                  <a:schemeClr val="accent1"/>
                </a:solidFill>
                <a:latin typeface="Constantia" pitchFamily="18" charset="0"/>
                <a:ea typeface="Lato"/>
                <a:cs typeface="Lato"/>
                <a:sym typeface="Lato"/>
              </a:rPr>
              <a:t>Информационный повод: </a:t>
            </a:r>
          </a:p>
          <a:p>
            <a:endParaRPr lang="ru-RU" dirty="0" smtClean="0">
              <a:solidFill>
                <a:schemeClr val="accent1"/>
              </a:solidFill>
              <a:latin typeface="Constantia" pitchFamily="18" charset="0"/>
              <a:ea typeface="Lato"/>
              <a:cs typeface="Lato"/>
              <a:sym typeface="Lato"/>
            </a:endParaRPr>
          </a:p>
          <a:p>
            <a:pPr>
              <a:buFont typeface="Arial" pitchFamily="34" charset="0"/>
              <a:buChar char="•"/>
            </a:pPr>
            <a:r>
              <a:rPr lang="ru-RU" dirty="0" smtClean="0">
                <a:solidFill>
                  <a:schemeClr val="accent1"/>
                </a:solidFill>
                <a:latin typeface="Constantia" pitchFamily="18" charset="0"/>
                <a:ea typeface="Lato"/>
                <a:cs typeface="Lato"/>
                <a:sym typeface="Lato"/>
              </a:rPr>
              <a:t> Реализация мер поддержки учителей: программы повышения квалификации (Измерение52, «Горьковская школа»), меры поддержки молодых специалистов (программа «Земский учитель», программа по улучшению жилищных условий), рост заработной платы, участие и победы в профессиональных конкурсах («Воспитатель года», «Учитель года», «Наставник года», «Мастер года»);</a:t>
            </a:r>
          </a:p>
          <a:p>
            <a:pPr>
              <a:buFont typeface="Arial" pitchFamily="34" charset="0"/>
              <a:buChar char="•"/>
            </a:pPr>
            <a:r>
              <a:rPr lang="ru-RU" dirty="0" smtClean="0">
                <a:solidFill>
                  <a:schemeClr val="accent1"/>
                </a:solidFill>
                <a:latin typeface="Constantia" pitchFamily="18" charset="0"/>
                <a:ea typeface="Lato"/>
                <a:cs typeface="Lato"/>
                <a:sym typeface="Lato"/>
              </a:rPr>
              <a:t> Достижения лучших учителей и наставников Нижегородской области (воспитатели детских садов, учителя и наставники в школах, педагоги и наставники в техникумах и колледжах, педагоги и наставники центров дополнительного образования); </a:t>
            </a:r>
          </a:p>
          <a:p>
            <a:pPr>
              <a:buFont typeface="Arial" pitchFamily="34" charset="0"/>
              <a:buChar char="•"/>
            </a:pPr>
            <a:r>
              <a:rPr lang="ru-RU" dirty="0" smtClean="0">
                <a:solidFill>
                  <a:schemeClr val="accent1"/>
                </a:solidFill>
                <a:latin typeface="Constantia" pitchFamily="18" charset="0"/>
                <a:ea typeface="Lato"/>
                <a:cs typeface="Lato"/>
                <a:sym typeface="Lato"/>
              </a:rPr>
              <a:t> Достижения воспитанников и наставников центров «</a:t>
            </a:r>
            <a:r>
              <a:rPr lang="ru-RU" dirty="0" err="1" smtClean="0">
                <a:solidFill>
                  <a:schemeClr val="accent1"/>
                </a:solidFill>
                <a:latin typeface="Constantia" pitchFamily="18" charset="0"/>
                <a:ea typeface="Lato"/>
                <a:cs typeface="Lato"/>
                <a:sym typeface="Lato"/>
              </a:rPr>
              <a:t>ИТ-Куб</a:t>
            </a:r>
            <a:r>
              <a:rPr lang="ru-RU" dirty="0" smtClean="0">
                <a:solidFill>
                  <a:schemeClr val="accent1"/>
                </a:solidFill>
                <a:latin typeface="Constantia" pitchFamily="18" charset="0"/>
                <a:ea typeface="Lato"/>
                <a:cs typeface="Lato"/>
                <a:sym typeface="Lato"/>
              </a:rPr>
              <a:t>»;</a:t>
            </a:r>
          </a:p>
          <a:p>
            <a:pPr>
              <a:buFont typeface="Arial" pitchFamily="34" charset="0"/>
              <a:buChar char="•"/>
            </a:pPr>
            <a:r>
              <a:rPr lang="ru-RU" dirty="0" smtClean="0">
                <a:solidFill>
                  <a:schemeClr val="accent1"/>
                </a:solidFill>
                <a:latin typeface="Constantia" pitchFamily="18" charset="0"/>
                <a:ea typeface="Lato"/>
                <a:cs typeface="Lato"/>
                <a:sym typeface="Lato"/>
              </a:rPr>
              <a:t> Достижения воспитанников и наставников «</a:t>
            </a:r>
            <a:r>
              <a:rPr lang="ru-RU" dirty="0" err="1" smtClean="0">
                <a:solidFill>
                  <a:schemeClr val="accent1"/>
                </a:solidFill>
                <a:latin typeface="Constantia" pitchFamily="18" charset="0"/>
                <a:ea typeface="Lato"/>
                <a:cs typeface="Lato"/>
                <a:sym typeface="Lato"/>
              </a:rPr>
              <a:t>Кванториумов</a:t>
            </a:r>
            <a:r>
              <a:rPr lang="ru-RU" dirty="0" smtClean="0">
                <a:solidFill>
                  <a:schemeClr val="accent1"/>
                </a:solidFill>
                <a:latin typeface="Constantia" pitchFamily="18" charset="0"/>
                <a:ea typeface="Lato"/>
                <a:cs typeface="Lato"/>
                <a:sym typeface="Lato"/>
              </a:rPr>
              <a:t>»;</a:t>
            </a:r>
          </a:p>
          <a:p>
            <a:pPr>
              <a:buFont typeface="Arial" pitchFamily="34" charset="0"/>
              <a:buChar char="•"/>
            </a:pPr>
            <a:r>
              <a:rPr lang="ru-RU" dirty="0" smtClean="0">
                <a:solidFill>
                  <a:schemeClr val="accent1"/>
                </a:solidFill>
                <a:latin typeface="Constantia" pitchFamily="18" charset="0"/>
                <a:ea typeface="Lato"/>
                <a:cs typeface="Lato"/>
                <a:sym typeface="Lato"/>
              </a:rPr>
              <a:t> Достижения воспитанников и наставников коррекционных школ – участников программы модернизации материально-технической базы;</a:t>
            </a:r>
          </a:p>
          <a:p>
            <a:pPr>
              <a:buFont typeface="Arial" pitchFamily="34" charset="0"/>
              <a:buChar char="•"/>
            </a:pPr>
            <a:r>
              <a:rPr lang="ru-RU" dirty="0" smtClean="0">
                <a:solidFill>
                  <a:schemeClr val="accent1"/>
                </a:solidFill>
                <a:latin typeface="Constantia" pitchFamily="18" charset="0"/>
                <a:ea typeface="Lato"/>
                <a:cs typeface="Lato"/>
                <a:sym typeface="Lato"/>
              </a:rPr>
              <a:t> Успехи и достижения студентов Мининского университета (</a:t>
            </a:r>
            <a:r>
              <a:rPr lang="ru-RU" dirty="0" err="1" smtClean="0">
                <a:solidFill>
                  <a:schemeClr val="accent1"/>
                </a:solidFill>
                <a:latin typeface="Constantia" pitchFamily="18" charset="0"/>
                <a:ea typeface="Lato"/>
                <a:cs typeface="Lato"/>
                <a:sym typeface="Lato"/>
              </a:rPr>
              <a:t>медиа-проект</a:t>
            </a:r>
            <a:r>
              <a:rPr lang="ru-RU" dirty="0" smtClean="0">
                <a:solidFill>
                  <a:schemeClr val="accent1"/>
                </a:solidFill>
                <a:latin typeface="Constantia" pitchFamily="18" charset="0"/>
                <a:ea typeface="Lato"/>
                <a:cs typeface="Lato"/>
                <a:sym typeface="Lato"/>
              </a:rPr>
              <a:t> «Дорога в педагоги с </a:t>
            </a:r>
            <a:r>
              <a:rPr lang="ru-RU" dirty="0" err="1" smtClean="0">
                <a:solidFill>
                  <a:schemeClr val="accent1"/>
                </a:solidFill>
                <a:latin typeface="Constantia" pitchFamily="18" charset="0"/>
                <a:ea typeface="Lato"/>
                <a:cs typeface="Lato"/>
                <a:sym typeface="Lato"/>
              </a:rPr>
              <a:t>Мининским</a:t>
            </a:r>
            <a:r>
              <a:rPr lang="ru-RU" dirty="0" smtClean="0">
                <a:solidFill>
                  <a:schemeClr val="accent1"/>
                </a:solidFill>
                <a:latin typeface="Constantia" pitchFamily="18" charset="0"/>
                <a:ea typeface="Lato"/>
                <a:cs typeface="Lato"/>
                <a:sym typeface="Lato"/>
              </a:rPr>
              <a:t>» уже стартовал);</a:t>
            </a:r>
          </a:p>
          <a:p>
            <a:pPr>
              <a:buFont typeface="Arial" pitchFamily="34" charset="0"/>
              <a:buChar char="•"/>
            </a:pPr>
            <a:r>
              <a:rPr lang="ru-RU" dirty="0" smtClean="0">
                <a:solidFill>
                  <a:schemeClr val="accent1"/>
                </a:solidFill>
                <a:latin typeface="Constantia" pitchFamily="18" charset="0"/>
                <a:ea typeface="Lato"/>
                <a:cs typeface="Lato"/>
                <a:sym typeface="Lato"/>
              </a:rPr>
              <a:t> Успехи и достижения студентов педагогических колледжей (</a:t>
            </a:r>
            <a:r>
              <a:rPr lang="ru-RU" dirty="0" err="1" smtClean="0">
                <a:solidFill>
                  <a:schemeClr val="accent1"/>
                </a:solidFill>
                <a:latin typeface="Constantia" pitchFamily="18" charset="0"/>
                <a:ea typeface="Lato"/>
                <a:cs typeface="Lato"/>
                <a:sym typeface="Lato"/>
              </a:rPr>
              <a:t>медиа-проект</a:t>
            </a:r>
            <a:r>
              <a:rPr lang="ru-RU" dirty="0" smtClean="0">
                <a:solidFill>
                  <a:schemeClr val="accent1"/>
                </a:solidFill>
                <a:latin typeface="Constantia" pitchFamily="18" charset="0"/>
                <a:ea typeface="Lato"/>
                <a:cs typeface="Lato"/>
                <a:sym typeface="Lato"/>
              </a:rPr>
              <a:t> «Я – учитель» по аналогии с проектом Мининского университета).</a:t>
            </a:r>
          </a:p>
          <a:p>
            <a:endParaRPr lang="ru-RU" dirty="0" smtClean="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DFRbgCKB6A.jpg"/>
          <p:cNvPicPr>
            <a:picLocks noChangeAspect="1"/>
          </p:cNvPicPr>
          <p:nvPr/>
        </p:nvPicPr>
        <p:blipFill>
          <a:blip r:embed="rId2"/>
          <a:stretch>
            <a:fillRect/>
          </a:stretch>
        </p:blipFill>
        <p:spPr>
          <a:xfrm>
            <a:off x="130002" y="354574"/>
            <a:ext cx="4846256" cy="3627120"/>
          </a:xfrm>
          <a:prstGeom prst="rect">
            <a:avLst/>
          </a:prstGeom>
        </p:spPr>
      </p:pic>
      <p:sp>
        <p:nvSpPr>
          <p:cNvPr id="3" name="Прямоугольник 2"/>
          <p:cNvSpPr/>
          <p:nvPr/>
        </p:nvSpPr>
        <p:spPr>
          <a:xfrm>
            <a:off x="5036820" y="320278"/>
            <a:ext cx="3672840" cy="1815882"/>
          </a:xfrm>
          <a:prstGeom prst="rect">
            <a:avLst/>
          </a:prstGeom>
        </p:spPr>
        <p:txBody>
          <a:bodyPr wrap="square">
            <a:spAutoFit/>
          </a:bodyPr>
          <a:lstStyle/>
          <a:p>
            <a:r>
              <a:rPr lang="ru-RU" b="1" dirty="0" smtClean="0">
                <a:solidFill>
                  <a:schemeClr val="accent1"/>
                </a:solidFill>
                <a:latin typeface="Constantia" pitchFamily="18" charset="0"/>
                <a:ea typeface="Lato"/>
                <a:cs typeface="Lato"/>
                <a:sym typeface="Lato"/>
              </a:rPr>
              <a:t>В </a:t>
            </a:r>
            <a:r>
              <a:rPr lang="ru-RU" b="1" dirty="0" err="1" smtClean="0">
                <a:solidFill>
                  <a:schemeClr val="accent1"/>
                </a:solidFill>
                <a:latin typeface="Constantia" pitchFamily="18" charset="0"/>
                <a:ea typeface="Lato"/>
                <a:cs typeface="Lato"/>
                <a:sym typeface="Lato"/>
              </a:rPr>
              <a:t>Сормовском</a:t>
            </a:r>
            <a:r>
              <a:rPr lang="ru-RU" b="1" dirty="0" smtClean="0">
                <a:solidFill>
                  <a:schemeClr val="accent1"/>
                </a:solidFill>
                <a:latin typeface="Constantia" pitchFamily="18" charset="0"/>
                <a:ea typeface="Lato"/>
                <a:cs typeface="Lato"/>
                <a:sym typeface="Lato"/>
              </a:rPr>
              <a:t> районе Нижнего Новгорода Год педагога и наставника открылся финалом конкурса для молодых педагогов «Я выбираю учительство»</a:t>
            </a:r>
            <a:r>
              <a:rPr lang="ru-RU" dirty="0" smtClean="0"/>
              <a:t> </a:t>
            </a:r>
          </a:p>
          <a:p>
            <a:endParaRPr lang="ru-RU" dirty="0" smtClean="0"/>
          </a:p>
          <a:p>
            <a:r>
              <a:rPr lang="ru-RU" b="1" dirty="0" smtClean="0">
                <a:solidFill>
                  <a:schemeClr val="accent1"/>
                </a:solidFill>
                <a:latin typeface="Constantia" pitchFamily="18" charset="0"/>
                <a:ea typeface="Lato"/>
                <a:cs typeface="Lato"/>
                <a:sym typeface="Lato"/>
              </a:rPr>
              <a:t>Победителем стала учитель истории Школы № 78 Мария Соколова</a:t>
            </a:r>
          </a:p>
        </p:txBody>
      </p:sp>
      <p:sp>
        <p:nvSpPr>
          <p:cNvPr id="4" name="TextBox 3"/>
          <p:cNvSpPr txBox="1"/>
          <p:nvPr/>
        </p:nvSpPr>
        <p:spPr>
          <a:xfrm>
            <a:off x="312420" y="4351020"/>
            <a:ext cx="6854762" cy="523220"/>
          </a:xfrm>
          <a:prstGeom prst="rect">
            <a:avLst/>
          </a:prstGeom>
          <a:noFill/>
        </p:spPr>
        <p:txBody>
          <a:bodyPr wrap="none" rtlCol="0">
            <a:spAutoFit/>
          </a:bodyPr>
          <a:lstStyle/>
          <a:p>
            <a:r>
              <a:rPr lang="en-US" b="1" dirty="0" smtClean="0">
                <a:solidFill>
                  <a:schemeClr val="accent1"/>
                </a:solidFill>
                <a:latin typeface="Constantia" pitchFamily="18" charset="0"/>
                <a:ea typeface="Lato"/>
                <a:cs typeface="Lato"/>
                <a:sym typeface="Lato"/>
                <a:hlinkClick r:id="rId3"/>
              </a:rPr>
              <a:t>https://vk.com/obrazovanienn?_smt=groups_list%3A1&amp;w=wall-191344191_35099</a:t>
            </a:r>
            <a:r>
              <a:rPr lang="ru-RU" b="1" dirty="0" smtClean="0">
                <a:solidFill>
                  <a:schemeClr val="accent1"/>
                </a:solidFill>
                <a:latin typeface="Constantia" pitchFamily="18" charset="0"/>
                <a:ea typeface="Lato"/>
                <a:cs typeface="Lato"/>
                <a:sym typeface="Lato"/>
              </a:rPr>
              <a:t>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нинский.jpg"/>
          <p:cNvPicPr>
            <a:picLocks noChangeAspect="1"/>
          </p:cNvPicPr>
          <p:nvPr/>
        </p:nvPicPr>
        <p:blipFill>
          <a:blip r:embed="rId2"/>
          <a:stretch>
            <a:fillRect/>
          </a:stretch>
        </p:blipFill>
        <p:spPr>
          <a:xfrm>
            <a:off x="3900488" y="350520"/>
            <a:ext cx="5019612" cy="2784157"/>
          </a:xfrm>
          <a:prstGeom prst="rect">
            <a:avLst/>
          </a:prstGeom>
        </p:spPr>
      </p:pic>
      <p:sp>
        <p:nvSpPr>
          <p:cNvPr id="5" name="TextBox 4"/>
          <p:cNvSpPr txBox="1"/>
          <p:nvPr/>
        </p:nvSpPr>
        <p:spPr>
          <a:xfrm>
            <a:off x="167640" y="426720"/>
            <a:ext cx="3657599" cy="2246769"/>
          </a:xfrm>
          <a:prstGeom prst="rect">
            <a:avLst/>
          </a:prstGeom>
          <a:noFill/>
        </p:spPr>
        <p:txBody>
          <a:bodyPr wrap="square" rtlCol="0">
            <a:spAutoFit/>
          </a:bodyPr>
          <a:lstStyle/>
          <a:p>
            <a:r>
              <a:rPr lang="ru-RU" b="1" dirty="0" smtClean="0">
                <a:solidFill>
                  <a:schemeClr val="accent1"/>
                </a:solidFill>
                <a:latin typeface="Constantia" pitchFamily="18" charset="0"/>
                <a:ea typeface="Lato"/>
                <a:cs typeface="Lato"/>
                <a:sym typeface="Lato"/>
              </a:rPr>
              <a:t>Почему студенты и выпускники Мининского выбирают профессию учителя? Где они работают сейчас? Каким видят свое будущее?</a:t>
            </a:r>
            <a:br>
              <a:rPr lang="ru-RU" b="1" dirty="0" smtClean="0">
                <a:solidFill>
                  <a:schemeClr val="accent1"/>
                </a:solidFill>
                <a:latin typeface="Constantia" pitchFamily="18" charset="0"/>
                <a:ea typeface="Lato"/>
                <a:cs typeface="Lato"/>
                <a:sym typeface="Lato"/>
              </a:rPr>
            </a:br>
            <a:r>
              <a:rPr lang="ru-RU" b="1" dirty="0" smtClean="0">
                <a:solidFill>
                  <a:schemeClr val="accent1"/>
                </a:solidFill>
                <a:latin typeface="Constantia" pitchFamily="18" charset="0"/>
                <a:ea typeface="Lato"/>
                <a:cs typeface="Lato"/>
                <a:sym typeface="Lato"/>
              </a:rPr>
              <a:t/>
            </a:r>
            <a:br>
              <a:rPr lang="ru-RU" b="1" dirty="0" smtClean="0">
                <a:solidFill>
                  <a:schemeClr val="accent1"/>
                </a:solidFill>
                <a:latin typeface="Constantia" pitchFamily="18" charset="0"/>
                <a:ea typeface="Lato"/>
                <a:cs typeface="Lato"/>
                <a:sym typeface="Lato"/>
              </a:rPr>
            </a:br>
            <a:r>
              <a:rPr lang="ru-RU" b="1" dirty="0" smtClean="0">
                <a:solidFill>
                  <a:schemeClr val="accent1"/>
                </a:solidFill>
                <a:latin typeface="Constantia" pitchFamily="18" charset="0"/>
                <a:ea typeface="Lato"/>
                <a:cs typeface="Lato"/>
                <a:sym typeface="Lato"/>
              </a:rPr>
              <a:t>Ответы на эти и другие вопросы в новом проекте «Дорога в педагоги с </a:t>
            </a:r>
            <a:r>
              <a:rPr lang="ru-RU" b="1" dirty="0" err="1" smtClean="0">
                <a:solidFill>
                  <a:schemeClr val="accent1"/>
                </a:solidFill>
                <a:latin typeface="Constantia" pitchFamily="18" charset="0"/>
                <a:ea typeface="Lato"/>
                <a:cs typeface="Lato"/>
                <a:sym typeface="Lato"/>
              </a:rPr>
              <a:t>Мининским</a:t>
            </a:r>
            <a:r>
              <a:rPr lang="ru-RU" b="1" dirty="0" smtClean="0">
                <a:solidFill>
                  <a:schemeClr val="accent1"/>
                </a:solidFill>
                <a:latin typeface="Constantia" pitchFamily="18" charset="0"/>
                <a:ea typeface="Lato"/>
                <a:cs typeface="Lato"/>
                <a:sym typeface="Lato"/>
              </a:rPr>
              <a:t>», который запустил </a:t>
            </a:r>
            <a:r>
              <a:rPr lang="ru-RU" b="1" dirty="0" err="1" smtClean="0">
                <a:solidFill>
                  <a:schemeClr val="accent1"/>
                </a:solidFill>
                <a:latin typeface="Constantia" pitchFamily="18" charset="0"/>
                <a:ea typeface="Lato"/>
                <a:cs typeface="Lato"/>
                <a:sym typeface="Lato"/>
              </a:rPr>
              <a:t>Мининский</a:t>
            </a:r>
            <a:r>
              <a:rPr lang="ru-RU" b="1" dirty="0" smtClean="0">
                <a:solidFill>
                  <a:schemeClr val="accent1"/>
                </a:solidFill>
                <a:latin typeface="Constantia" pitchFamily="18" charset="0"/>
                <a:ea typeface="Lato"/>
                <a:cs typeface="Lato"/>
                <a:sym typeface="Lato"/>
              </a:rPr>
              <a:t> университет в рамках Года педагога и наставника. </a:t>
            </a:r>
          </a:p>
        </p:txBody>
      </p:sp>
      <p:sp>
        <p:nvSpPr>
          <p:cNvPr id="6" name="TextBox 5"/>
          <p:cNvSpPr txBox="1"/>
          <p:nvPr/>
        </p:nvSpPr>
        <p:spPr>
          <a:xfrm>
            <a:off x="2103120" y="3909060"/>
            <a:ext cx="6809878" cy="307777"/>
          </a:xfrm>
          <a:prstGeom prst="rect">
            <a:avLst/>
          </a:prstGeom>
          <a:noFill/>
        </p:spPr>
        <p:txBody>
          <a:bodyPr wrap="none" rtlCol="0">
            <a:spAutoFit/>
          </a:bodyPr>
          <a:lstStyle/>
          <a:p>
            <a:r>
              <a:rPr lang="en-US" b="1" dirty="0" smtClean="0">
                <a:solidFill>
                  <a:schemeClr val="accent1"/>
                </a:solidFill>
                <a:latin typeface="Constantia" pitchFamily="18" charset="0"/>
                <a:ea typeface="Lato"/>
                <a:cs typeface="Lato"/>
                <a:sym typeface="Lato"/>
                <a:hlinkClick r:id="rId3"/>
              </a:rPr>
              <a:t>https://vk.com/obrazovanienn?_smt=groups_list%3A1&amp;w=wall-191344191_35068</a:t>
            </a:r>
            <a:r>
              <a:rPr lang="ru-RU" b="1" dirty="0" smtClean="0">
                <a:solidFill>
                  <a:schemeClr val="accent1"/>
                </a:solidFill>
                <a:latin typeface="Constantia" pitchFamily="18" charset="0"/>
                <a:ea typeface="Lato"/>
                <a:cs typeface="Lato"/>
                <a:sym typeface="Lato"/>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апаев.jpg"/>
          <p:cNvPicPr>
            <a:picLocks noChangeAspect="1"/>
          </p:cNvPicPr>
          <p:nvPr/>
        </p:nvPicPr>
        <p:blipFill>
          <a:blip r:embed="rId2"/>
          <a:stretch>
            <a:fillRect/>
          </a:stretch>
        </p:blipFill>
        <p:spPr>
          <a:xfrm>
            <a:off x="4571211" y="285283"/>
            <a:ext cx="4415626" cy="2946083"/>
          </a:xfrm>
          <a:prstGeom prst="rect">
            <a:avLst/>
          </a:prstGeom>
        </p:spPr>
      </p:pic>
      <p:sp>
        <p:nvSpPr>
          <p:cNvPr id="5" name="TextBox 4"/>
          <p:cNvSpPr txBox="1"/>
          <p:nvPr/>
        </p:nvSpPr>
        <p:spPr>
          <a:xfrm>
            <a:off x="124514" y="261188"/>
            <a:ext cx="4363179" cy="2462213"/>
          </a:xfrm>
          <a:prstGeom prst="rect">
            <a:avLst/>
          </a:prstGeom>
          <a:noFill/>
        </p:spPr>
        <p:txBody>
          <a:bodyPr wrap="square" rtlCol="0">
            <a:spAutoFit/>
          </a:bodyPr>
          <a:lstStyle/>
          <a:p>
            <a:r>
              <a:rPr lang="ru-RU" b="1" dirty="0" smtClean="0">
                <a:solidFill>
                  <a:schemeClr val="accent1"/>
                </a:solidFill>
                <a:latin typeface="Constantia" pitchFamily="18" charset="0"/>
                <a:ea typeface="Lato"/>
                <a:cs typeface="Lato"/>
                <a:sym typeface="Lato"/>
              </a:rPr>
              <a:t>Студент </a:t>
            </a:r>
            <a:r>
              <a:rPr lang="ru-RU" b="1" dirty="0" err="1" smtClean="0">
                <a:solidFill>
                  <a:schemeClr val="accent1"/>
                </a:solidFill>
                <a:latin typeface="Constantia" pitchFamily="18" charset="0"/>
                <a:ea typeface="Lato"/>
                <a:cs typeface="Lato"/>
                <a:sym typeface="Lato"/>
              </a:rPr>
              <a:t>Княгининского</a:t>
            </a:r>
            <a:r>
              <a:rPr lang="ru-RU" b="1" dirty="0" smtClean="0">
                <a:solidFill>
                  <a:schemeClr val="accent1"/>
                </a:solidFill>
                <a:latin typeface="Constantia" pitchFamily="18" charset="0"/>
                <a:ea typeface="Lato"/>
                <a:cs typeface="Lato"/>
                <a:sym typeface="Lato"/>
              </a:rPr>
              <a:t> университета Андрей </a:t>
            </a:r>
            <a:r>
              <a:rPr lang="ru-RU" b="1" dirty="0" err="1" smtClean="0">
                <a:solidFill>
                  <a:schemeClr val="accent1"/>
                </a:solidFill>
                <a:latin typeface="Constantia" pitchFamily="18" charset="0"/>
                <a:ea typeface="Lato"/>
                <a:cs typeface="Lato"/>
                <a:sym typeface="Lato"/>
              </a:rPr>
              <a:t>Лапаев</a:t>
            </a:r>
            <a:r>
              <a:rPr lang="ru-RU" b="1" dirty="0" smtClean="0">
                <a:solidFill>
                  <a:schemeClr val="accent1"/>
                </a:solidFill>
                <a:latin typeface="Constantia" pitchFamily="18" charset="0"/>
                <a:ea typeface="Lato"/>
                <a:cs typeface="Lato"/>
                <a:sym typeface="Lato"/>
              </a:rPr>
              <a:t>, работающий педагогом в </a:t>
            </a:r>
            <a:r>
              <a:rPr lang="ru-RU" b="1" dirty="0" err="1" smtClean="0">
                <a:solidFill>
                  <a:schemeClr val="accent1"/>
                </a:solidFill>
                <a:latin typeface="Constantia" pitchFamily="18" charset="0"/>
                <a:ea typeface="Lato"/>
                <a:cs typeface="Lato"/>
                <a:sym typeface="Lato"/>
              </a:rPr>
              <a:t>ИТ-кубе</a:t>
            </a:r>
            <a:r>
              <a:rPr lang="ru-RU" b="1" dirty="0" smtClean="0">
                <a:solidFill>
                  <a:schemeClr val="accent1"/>
                </a:solidFill>
                <a:latin typeface="Constantia" pitchFamily="18" charset="0"/>
                <a:ea typeface="Lato"/>
                <a:cs typeface="Lato"/>
                <a:sym typeface="Lato"/>
              </a:rPr>
              <a:t>, делает </a:t>
            </a:r>
            <a:r>
              <a:rPr lang="ru-RU" b="1" dirty="0" err="1" smtClean="0">
                <a:solidFill>
                  <a:schemeClr val="accent1"/>
                </a:solidFill>
                <a:latin typeface="Constantia" pitchFamily="18" charset="0"/>
                <a:ea typeface="Lato"/>
                <a:cs typeface="Lato"/>
                <a:sym typeface="Lato"/>
              </a:rPr>
              <a:t>онлайн-курс</a:t>
            </a:r>
            <a:r>
              <a:rPr lang="ru-RU" b="1" dirty="0" smtClean="0">
                <a:solidFill>
                  <a:schemeClr val="accent1"/>
                </a:solidFill>
                <a:latin typeface="Constantia" pitchFamily="18" charset="0"/>
                <a:ea typeface="Lato"/>
                <a:cs typeface="Lato"/>
                <a:sym typeface="Lato"/>
              </a:rPr>
              <a:t> с партнерами (IT-компания Глобус) по программированию на языке </a:t>
            </a:r>
            <a:r>
              <a:rPr lang="ru-RU" b="1" dirty="0" err="1" smtClean="0">
                <a:solidFill>
                  <a:schemeClr val="accent1"/>
                </a:solidFill>
                <a:latin typeface="Constantia" pitchFamily="18" charset="0"/>
                <a:ea typeface="Lato"/>
                <a:cs typeface="Lato"/>
                <a:sym typeface="Lato"/>
              </a:rPr>
              <a:t>Python</a:t>
            </a:r>
            <a:r>
              <a:rPr lang="ru-RU" b="1" dirty="0" smtClean="0">
                <a:solidFill>
                  <a:schemeClr val="accent1"/>
                </a:solidFill>
                <a:latin typeface="Constantia" pitchFamily="18" charset="0"/>
                <a:ea typeface="Lato"/>
                <a:cs typeface="Lato"/>
                <a:sym typeface="Lato"/>
              </a:rPr>
              <a:t>. </a:t>
            </a:r>
          </a:p>
          <a:p>
            <a:endParaRPr lang="ru-RU" b="1" dirty="0" smtClean="0">
              <a:solidFill>
                <a:schemeClr val="accent1"/>
              </a:solidFill>
              <a:latin typeface="Constantia" pitchFamily="18" charset="0"/>
              <a:ea typeface="Lato"/>
              <a:cs typeface="Lato"/>
              <a:sym typeface="Lato"/>
            </a:endParaRPr>
          </a:p>
          <a:p>
            <a:r>
              <a:rPr lang="ru-RU" b="1" dirty="0" smtClean="0">
                <a:solidFill>
                  <a:schemeClr val="accent1"/>
                </a:solidFill>
                <a:latin typeface="Constantia" pitchFamily="18" charset="0"/>
                <a:ea typeface="Lato"/>
                <a:cs typeface="Lato"/>
                <a:sym typeface="Lato"/>
              </a:rPr>
              <a:t>Так же Андрей обучает </a:t>
            </a:r>
            <a:r>
              <a:rPr lang="ru-RU" b="1" dirty="0" err="1" smtClean="0">
                <a:solidFill>
                  <a:schemeClr val="accent1"/>
                </a:solidFill>
                <a:latin typeface="Constantia" pitchFamily="18" charset="0"/>
                <a:ea typeface="Lato"/>
                <a:cs typeface="Lato"/>
                <a:sym typeface="Lato"/>
              </a:rPr>
              <a:t>Python</a:t>
            </a:r>
            <a:r>
              <a:rPr lang="ru-RU" b="1" dirty="0" smtClean="0">
                <a:solidFill>
                  <a:schemeClr val="accent1"/>
                </a:solidFill>
                <a:latin typeface="Constantia" pitchFamily="18" charset="0"/>
                <a:ea typeface="Lato"/>
                <a:cs typeface="Lato"/>
                <a:sym typeface="Lato"/>
              </a:rPr>
              <a:t> детей в возрасте от восьми лет, повышая интерес к программированию через элементы </a:t>
            </a:r>
            <a:r>
              <a:rPr lang="ru-RU" b="1" dirty="0" err="1" smtClean="0">
                <a:solidFill>
                  <a:schemeClr val="accent1"/>
                </a:solidFill>
                <a:latin typeface="Constantia" pitchFamily="18" charset="0"/>
                <a:ea typeface="Lato"/>
                <a:cs typeface="Lato"/>
                <a:sym typeface="Lato"/>
              </a:rPr>
              <a:t>геймификации</a:t>
            </a:r>
            <a:r>
              <a:rPr lang="ru-RU" b="1" dirty="0" smtClean="0">
                <a:solidFill>
                  <a:schemeClr val="accent1"/>
                </a:solidFill>
                <a:latin typeface="Constantia" pitchFamily="18" charset="0"/>
                <a:ea typeface="Lato"/>
                <a:cs typeface="Lato"/>
                <a:sym typeface="Lato"/>
              </a:rPr>
              <a:t> в среде многопользовательской игры </a:t>
            </a:r>
            <a:r>
              <a:rPr lang="ru-RU" b="1" dirty="0" err="1" smtClean="0">
                <a:solidFill>
                  <a:schemeClr val="accent1"/>
                </a:solidFill>
                <a:latin typeface="Constantia" pitchFamily="18" charset="0"/>
                <a:ea typeface="Lato"/>
                <a:cs typeface="Lato"/>
                <a:sym typeface="Lato"/>
              </a:rPr>
              <a:t>Minecraft</a:t>
            </a:r>
            <a:r>
              <a:rPr lang="ru-RU" b="1" dirty="0" smtClean="0">
                <a:solidFill>
                  <a:schemeClr val="accent1"/>
                </a:solidFill>
                <a:latin typeface="Constantia" pitchFamily="18" charset="0"/>
                <a:ea typeface="Lato"/>
                <a:cs typeface="Lato"/>
                <a:sym typeface="Lato"/>
              </a:rPr>
              <a:t>.</a:t>
            </a:r>
          </a:p>
        </p:txBody>
      </p:sp>
      <p:sp>
        <p:nvSpPr>
          <p:cNvPr id="6" name="TextBox 5"/>
          <p:cNvSpPr txBox="1"/>
          <p:nvPr/>
        </p:nvSpPr>
        <p:spPr>
          <a:xfrm>
            <a:off x="2107659" y="3732602"/>
            <a:ext cx="7036341" cy="307777"/>
          </a:xfrm>
          <a:prstGeom prst="rect">
            <a:avLst/>
          </a:prstGeom>
          <a:noFill/>
        </p:spPr>
        <p:txBody>
          <a:bodyPr wrap="square" rtlCol="0">
            <a:spAutoFit/>
          </a:bodyPr>
          <a:lstStyle/>
          <a:p>
            <a:r>
              <a:rPr lang="en-US" b="1" dirty="0" smtClean="0">
                <a:solidFill>
                  <a:schemeClr val="accent1"/>
                </a:solidFill>
                <a:latin typeface="Constantia" pitchFamily="18" charset="0"/>
                <a:ea typeface="Lato"/>
                <a:cs typeface="Lato"/>
                <a:sym typeface="Lato"/>
                <a:hlinkClick r:id="rId3"/>
              </a:rPr>
              <a:t>https://vk.com/obrazovanienn?_smt=groups_list%3A1&amp;w=wall-191344191_35079</a:t>
            </a:r>
            <a:endParaRPr lang="ru-RU" b="1" dirty="0" smtClean="0">
              <a:solidFill>
                <a:schemeClr val="accent1"/>
              </a:solidFill>
              <a:latin typeface="Constantia" pitchFamily="18" charset="0"/>
              <a:ea typeface="Lato"/>
              <a:cs typeface="Lato"/>
              <a:sym typeface="Lato"/>
              <a:hlinkClick r:id="rId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4585871"/>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1800" b="1" dirty="0" err="1" smtClean="0">
                <a:solidFill>
                  <a:schemeClr val="accent1"/>
                </a:solidFill>
                <a:latin typeface="Constantia" pitchFamily="18" charset="0"/>
                <a:ea typeface="Lato"/>
                <a:cs typeface="Lato"/>
                <a:sym typeface="Lato"/>
              </a:rPr>
              <a:t>Медиа-проект</a:t>
            </a:r>
            <a:r>
              <a:rPr lang="ru-RU" sz="1800" b="1" dirty="0" smtClean="0">
                <a:solidFill>
                  <a:schemeClr val="accent1"/>
                </a:solidFill>
                <a:latin typeface="Constantia" pitchFamily="18" charset="0"/>
                <a:ea typeface="Lato"/>
                <a:cs typeface="Lato"/>
                <a:sym typeface="Lato"/>
              </a:rPr>
              <a:t> «Спасибо, учитель» (с привлечением активистов «Движения Первых») </a:t>
            </a:r>
            <a:r>
              <a:rPr lang="ru-RU" sz="1800" b="1" dirty="0" smtClean="0">
                <a:solidFill>
                  <a:srgbClr val="FF0000"/>
                </a:solidFill>
                <a:latin typeface="Constantia" pitchFamily="18" charset="0"/>
                <a:ea typeface="Lato"/>
                <a:cs typeface="Lato"/>
                <a:sym typeface="Lato"/>
              </a:rPr>
              <a:t>#</a:t>
            </a:r>
            <a:r>
              <a:rPr lang="ru-RU" sz="1800" b="1" dirty="0" err="1" smtClean="0">
                <a:solidFill>
                  <a:srgbClr val="FF0000"/>
                </a:solidFill>
                <a:latin typeface="Constantia" pitchFamily="18" charset="0"/>
                <a:ea typeface="Lato"/>
                <a:cs typeface="Lato"/>
                <a:sym typeface="Lato"/>
              </a:rPr>
              <a:t>Cпасибо_учитель</a:t>
            </a:r>
            <a:endParaRPr lang="ru-RU" sz="1800" b="1" dirty="0" smtClean="0">
              <a:solidFill>
                <a:srgbClr val="FF0000"/>
              </a:solidFill>
              <a:latin typeface="Constantia" pitchFamily="18" charset="0"/>
              <a:ea typeface="Lato"/>
              <a:cs typeface="Lato"/>
              <a:sym typeface="Lato"/>
            </a:endParaRPr>
          </a:p>
          <a:p>
            <a:endParaRPr lang="ru-RU" sz="1800" b="1" dirty="0" smtClean="0">
              <a:solidFill>
                <a:schemeClr val="accent1"/>
              </a:solidFill>
              <a:latin typeface="Constantia" pitchFamily="18" charset="0"/>
              <a:ea typeface="Lato"/>
              <a:cs typeface="Lato"/>
              <a:sym typeface="Lato"/>
            </a:endParaRPr>
          </a:p>
          <a:p>
            <a:r>
              <a:rPr lang="ru-RU" sz="1600" b="1" dirty="0" smtClean="0">
                <a:solidFill>
                  <a:schemeClr val="accent1"/>
                </a:solidFill>
                <a:latin typeface="Constantia" pitchFamily="18" charset="0"/>
                <a:ea typeface="Lato"/>
                <a:cs typeface="Lato"/>
                <a:sym typeface="Lato"/>
              </a:rPr>
              <a:t>Информационный повод: </a:t>
            </a:r>
          </a:p>
          <a:p>
            <a:endParaRPr lang="ru-RU" sz="1600" dirty="0" smtClean="0">
              <a:solidFill>
                <a:schemeClr val="accent1"/>
              </a:solidFill>
              <a:latin typeface="Constantia" pitchFamily="18" charset="0"/>
              <a:ea typeface="Lato"/>
              <a:cs typeface="Lato"/>
              <a:sym typeface="Lato"/>
            </a:endParaRPr>
          </a:p>
          <a:p>
            <a:pPr lvl="0">
              <a:buFont typeface="Arial" pitchFamily="34" charset="0"/>
              <a:buChar char="•"/>
            </a:pPr>
            <a:r>
              <a:rPr lang="ru-RU" sz="1600" dirty="0" smtClean="0">
                <a:solidFill>
                  <a:schemeClr val="accent1"/>
                </a:solidFill>
                <a:latin typeface="Constantia" pitchFamily="18" charset="0"/>
                <a:ea typeface="Lato"/>
                <a:cs typeface="Lato"/>
                <a:sym typeface="Lato"/>
              </a:rPr>
              <a:t> Встречи и поздравления от детей – активистов «Движения Первых», заслуженных учителей и наставников (визиты домой, акции в школах, посещение школьных уроков), задача – показать учителя не только на работе, но и дома, его семью, увлечения, создать многогранный образ человека;</a:t>
            </a:r>
          </a:p>
          <a:p>
            <a:pPr lvl="0">
              <a:buFont typeface="Arial" pitchFamily="34" charset="0"/>
              <a:buChar char="•"/>
            </a:pPr>
            <a:r>
              <a:rPr lang="ru-RU" sz="1600" dirty="0" smtClean="0">
                <a:solidFill>
                  <a:schemeClr val="accent1"/>
                </a:solidFill>
                <a:latin typeface="Constantia" pitchFamily="18" charset="0"/>
                <a:ea typeface="Lato"/>
                <a:cs typeface="Lato"/>
                <a:sym typeface="Lato"/>
              </a:rPr>
              <a:t> Встречи и поздравления от детей – активистов «Движения Первых», молодых учителей и наставников, отработавших в школах один или два года (визиты домой, акции в школах, посещение школьных уроков), задача – показать учителя не только на работе, но и дома, его семью, увлечения, создать многогранный образ человека;</a:t>
            </a:r>
          </a:p>
          <a:p>
            <a:pPr lvl="0">
              <a:buFont typeface="Arial" pitchFamily="34" charset="0"/>
              <a:buChar char="•"/>
            </a:pPr>
            <a:r>
              <a:rPr lang="ru-RU" sz="1600" dirty="0" smtClean="0">
                <a:solidFill>
                  <a:schemeClr val="accent1"/>
                </a:solidFill>
                <a:latin typeface="Constantia" pitchFamily="18" charset="0"/>
                <a:ea typeface="Lato"/>
                <a:cs typeface="Lato"/>
                <a:sym typeface="Lato"/>
              </a:rPr>
              <a:t> Встречи известных нижегородцев (лидеров общественного мнения) со своими учителями и наставниками, которые находятся на пенсии (предложение на старте – Евгений </a:t>
            </a:r>
            <a:r>
              <a:rPr lang="ru-RU" sz="1600" dirty="0" err="1" smtClean="0">
                <a:solidFill>
                  <a:schemeClr val="accent1"/>
                </a:solidFill>
                <a:latin typeface="Constantia" pitchFamily="18" charset="0"/>
                <a:ea typeface="Lato"/>
                <a:cs typeface="Lato"/>
                <a:sym typeface="Lato"/>
              </a:rPr>
              <a:t>Люлин</a:t>
            </a:r>
            <a:r>
              <a:rPr lang="ru-RU" sz="1600" dirty="0" smtClean="0">
                <a:solidFill>
                  <a:schemeClr val="accent1"/>
                </a:solidFill>
                <a:latin typeface="Constantia" pitchFamily="18" charset="0"/>
                <a:ea typeface="Lato"/>
                <a:cs typeface="Lato"/>
                <a:sym typeface="Lato"/>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1" y="95964"/>
            <a:ext cx="7635239" cy="3385542"/>
          </a:xfrm>
          <a:prstGeom prst="rect">
            <a:avLst/>
          </a:prstGeom>
          <a:noFill/>
        </p:spPr>
        <p:txBody>
          <a:bodyPr wrap="square" rtlCol="0">
            <a:spAutoFit/>
          </a:bodyPr>
          <a:lstStyle/>
          <a:p>
            <a:endParaRPr lang="ru-RU" b="1" dirty="0" smtClean="0">
              <a:solidFill>
                <a:schemeClr val="accent1"/>
              </a:solidFill>
              <a:latin typeface="Constantia" pitchFamily="18" charset="0"/>
              <a:ea typeface="Lato"/>
              <a:cs typeface="Lato"/>
              <a:sym typeface="Lato"/>
            </a:endParaRPr>
          </a:p>
          <a:p>
            <a:r>
              <a:rPr lang="ru-RU" sz="2000" b="1" dirty="0" err="1" smtClean="0">
                <a:solidFill>
                  <a:schemeClr val="accent1"/>
                </a:solidFill>
                <a:latin typeface="Constantia" pitchFamily="18" charset="0"/>
                <a:ea typeface="Lato"/>
                <a:cs typeface="Lato"/>
                <a:sym typeface="Lato"/>
              </a:rPr>
              <a:t>Медиа-проект</a:t>
            </a:r>
            <a:r>
              <a:rPr lang="ru-RU" sz="2000" b="1" dirty="0" smtClean="0">
                <a:solidFill>
                  <a:schemeClr val="accent1"/>
                </a:solidFill>
                <a:latin typeface="Constantia" pitchFamily="18" charset="0"/>
                <a:ea typeface="Lato"/>
                <a:cs typeface="Lato"/>
                <a:sym typeface="Lato"/>
              </a:rPr>
              <a:t> #</a:t>
            </a:r>
            <a:r>
              <a:rPr lang="ru-RU" sz="2000" b="1" dirty="0" err="1" smtClean="0">
                <a:solidFill>
                  <a:schemeClr val="accent1"/>
                </a:solidFill>
                <a:latin typeface="Constantia" pitchFamily="18" charset="0"/>
                <a:ea typeface="Lato"/>
                <a:cs typeface="Lato"/>
                <a:sym typeface="Lato"/>
              </a:rPr>
              <a:t>ГероиНашегоВремени</a:t>
            </a:r>
            <a:r>
              <a:rPr lang="ru-RU" sz="2000" b="1" dirty="0" smtClean="0">
                <a:solidFill>
                  <a:schemeClr val="accent1"/>
                </a:solidFill>
                <a:latin typeface="Constantia" pitchFamily="18" charset="0"/>
                <a:ea typeface="Lato"/>
                <a:cs typeface="Lato"/>
                <a:sym typeface="Lato"/>
              </a:rPr>
              <a:t> с привязкой в федеральному </a:t>
            </a:r>
            <a:r>
              <a:rPr lang="ru-RU" sz="2000" b="1" dirty="0" err="1" smtClean="0">
                <a:solidFill>
                  <a:schemeClr val="accent1"/>
                </a:solidFill>
                <a:latin typeface="Constantia" pitchFamily="18" charset="0"/>
                <a:ea typeface="Lato"/>
                <a:cs typeface="Lato"/>
                <a:sym typeface="Lato"/>
              </a:rPr>
              <a:t>медиа-проекту</a:t>
            </a:r>
            <a:r>
              <a:rPr lang="ru-RU" sz="2000" b="1" dirty="0" smtClean="0">
                <a:solidFill>
                  <a:schemeClr val="accent1"/>
                </a:solidFill>
                <a:latin typeface="Constantia" pitchFamily="18" charset="0"/>
                <a:ea typeface="Lato"/>
                <a:cs typeface="Lato"/>
                <a:sym typeface="Lato"/>
              </a:rPr>
              <a:t> Министерства просвещения России </a:t>
            </a:r>
            <a:r>
              <a:rPr lang="ru-RU" sz="2000" b="1" dirty="0" smtClean="0">
                <a:solidFill>
                  <a:srgbClr val="FF0000"/>
                </a:solidFill>
                <a:latin typeface="Constantia" pitchFamily="18" charset="0"/>
                <a:ea typeface="Lato"/>
                <a:cs typeface="Lato"/>
                <a:sym typeface="Lato"/>
              </a:rPr>
              <a:t>#</a:t>
            </a:r>
            <a:r>
              <a:rPr lang="ru-RU" sz="2000" b="1" dirty="0" err="1" smtClean="0">
                <a:solidFill>
                  <a:srgbClr val="FF0000"/>
                </a:solidFill>
                <a:latin typeface="Constantia" pitchFamily="18" charset="0"/>
                <a:ea typeface="Lato"/>
                <a:cs typeface="Lato"/>
                <a:sym typeface="Lato"/>
              </a:rPr>
              <a:t>ГероиНашегоВремени</a:t>
            </a:r>
            <a:endParaRPr lang="ru-RU" sz="2000" b="1" dirty="0" smtClean="0">
              <a:solidFill>
                <a:srgbClr val="FF0000"/>
              </a:solidFill>
              <a:latin typeface="Constantia" pitchFamily="18" charset="0"/>
              <a:ea typeface="Lato"/>
              <a:cs typeface="Lato"/>
              <a:sym typeface="Lato"/>
            </a:endParaRPr>
          </a:p>
          <a:p>
            <a:r>
              <a:rPr lang="ru-RU" sz="2000" b="1" dirty="0" smtClean="0">
                <a:solidFill>
                  <a:schemeClr val="accent1"/>
                </a:solidFill>
                <a:latin typeface="Constantia" pitchFamily="18" charset="0"/>
                <a:ea typeface="Lato"/>
                <a:cs typeface="Lato"/>
                <a:sym typeface="Lato"/>
              </a:rPr>
              <a:t> </a:t>
            </a:r>
          </a:p>
          <a:p>
            <a:r>
              <a:rPr lang="ru-RU" sz="2000" b="1" dirty="0" smtClean="0">
                <a:solidFill>
                  <a:schemeClr val="accent1"/>
                </a:solidFill>
                <a:latin typeface="Constantia" pitchFamily="18" charset="0"/>
                <a:ea typeface="Lato"/>
                <a:cs typeface="Lato"/>
                <a:sym typeface="Lato"/>
              </a:rPr>
              <a:t>Информационный повод: </a:t>
            </a:r>
          </a:p>
          <a:p>
            <a:endParaRPr lang="ru-RU" sz="2000" dirty="0" smtClean="0">
              <a:solidFill>
                <a:schemeClr val="accent1"/>
              </a:solidFill>
              <a:latin typeface="Constantia" pitchFamily="18" charset="0"/>
              <a:ea typeface="Lato"/>
              <a:cs typeface="Lato"/>
              <a:sym typeface="Lato"/>
            </a:endParaRPr>
          </a:p>
          <a:p>
            <a:pPr>
              <a:buFont typeface="Arial" pitchFamily="34" charset="0"/>
              <a:buChar char="•"/>
            </a:pPr>
            <a:r>
              <a:rPr lang="ru-RU" sz="2000" dirty="0" smtClean="0">
                <a:solidFill>
                  <a:schemeClr val="accent1"/>
                </a:solidFill>
                <a:latin typeface="Constantia" pitchFamily="18" charset="0"/>
                <a:ea typeface="Lato"/>
                <a:cs typeface="Lato"/>
                <a:sym typeface="Lato"/>
              </a:rPr>
              <a:t> Истории о неравнодушных учителях, детях, родителях, о педагогах – участниках СВО, о тех, кто совершает благородные поступки, направленные на помощь другим людям, на защиту нашей страны.</a:t>
            </a:r>
            <a:endParaRPr lang="ru-RU" dirty="0" smtClean="0">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1234" y="329313"/>
            <a:ext cx="4572000" cy="1384995"/>
          </a:xfrm>
          <a:prstGeom prst="rect">
            <a:avLst/>
          </a:prstGeom>
        </p:spPr>
        <p:txBody>
          <a:bodyPr>
            <a:spAutoFit/>
          </a:bodyPr>
          <a:lstStyle/>
          <a:p>
            <a:r>
              <a:rPr lang="ru-RU" b="1" dirty="0" smtClean="0">
                <a:solidFill>
                  <a:schemeClr val="accent1"/>
                </a:solidFill>
                <a:latin typeface="Constantia" pitchFamily="18" charset="0"/>
                <a:ea typeface="Lato"/>
                <a:cs typeface="Lato"/>
                <a:sym typeface="Lato"/>
              </a:rPr>
              <a:t>Девятиклассник Данил Гвоздев из посёлка </a:t>
            </a:r>
            <a:r>
              <a:rPr lang="ru-RU" b="1" dirty="0" err="1" smtClean="0">
                <a:solidFill>
                  <a:schemeClr val="accent1"/>
                </a:solidFill>
                <a:latin typeface="Constantia" pitchFamily="18" charset="0"/>
                <a:ea typeface="Lato"/>
                <a:cs typeface="Lato"/>
                <a:sym typeface="Lato"/>
              </a:rPr>
              <a:t>Сява</a:t>
            </a:r>
            <a:r>
              <a:rPr lang="ru-RU" b="1" dirty="0" smtClean="0">
                <a:solidFill>
                  <a:schemeClr val="accent1"/>
                </a:solidFill>
                <a:latin typeface="Constantia" pitchFamily="18" charset="0"/>
                <a:ea typeface="Lato"/>
                <a:cs typeface="Lato"/>
                <a:sym typeface="Lato"/>
              </a:rPr>
              <a:t> Нижегородской области спас из воды двух тонущих мальчиков. Случай произошёл летом на реке Большая </a:t>
            </a:r>
            <a:r>
              <a:rPr lang="ru-RU" b="1" dirty="0" err="1" smtClean="0">
                <a:solidFill>
                  <a:schemeClr val="accent1"/>
                </a:solidFill>
                <a:latin typeface="Constantia" pitchFamily="18" charset="0"/>
                <a:ea typeface="Lato"/>
                <a:cs typeface="Lato"/>
                <a:sym typeface="Lato"/>
              </a:rPr>
              <a:t>Какша</a:t>
            </a:r>
            <a:r>
              <a:rPr lang="ru-RU" b="1" dirty="0" smtClean="0">
                <a:solidFill>
                  <a:schemeClr val="accent1"/>
                </a:solidFill>
                <a:latin typeface="Constantia" pitchFamily="18" charset="0"/>
                <a:ea typeface="Lato"/>
                <a:cs typeface="Lato"/>
                <a:sym typeface="Lato"/>
              </a:rPr>
              <a:t>. Увидев, как кто-то тонет, Данил незамедлительно бросился на помощь.</a:t>
            </a:r>
          </a:p>
        </p:txBody>
      </p:sp>
      <p:pic>
        <p:nvPicPr>
          <p:cNvPr id="4" name="Рисунок 3" descr="данил.jpg"/>
          <p:cNvPicPr>
            <a:picLocks noChangeAspect="1"/>
          </p:cNvPicPr>
          <p:nvPr/>
        </p:nvPicPr>
        <p:blipFill>
          <a:blip r:embed="rId2"/>
          <a:stretch>
            <a:fillRect/>
          </a:stretch>
        </p:blipFill>
        <p:spPr>
          <a:xfrm>
            <a:off x="113996" y="350196"/>
            <a:ext cx="4107742" cy="2793965"/>
          </a:xfrm>
          <a:prstGeom prst="rect">
            <a:avLst/>
          </a:prstGeom>
        </p:spPr>
      </p:pic>
      <p:sp>
        <p:nvSpPr>
          <p:cNvPr id="5" name="TextBox 4"/>
          <p:cNvSpPr txBox="1"/>
          <p:nvPr/>
        </p:nvSpPr>
        <p:spPr>
          <a:xfrm>
            <a:off x="181583" y="3728936"/>
            <a:ext cx="4541628" cy="307777"/>
          </a:xfrm>
          <a:prstGeom prst="rect">
            <a:avLst/>
          </a:prstGeom>
          <a:noFill/>
        </p:spPr>
        <p:txBody>
          <a:bodyPr wrap="none" rtlCol="0">
            <a:spAutoFit/>
          </a:bodyPr>
          <a:lstStyle/>
          <a:p>
            <a:r>
              <a:rPr lang="en-US" b="1" dirty="0" smtClean="0">
                <a:solidFill>
                  <a:schemeClr val="accent1"/>
                </a:solidFill>
                <a:latin typeface="Constantia" pitchFamily="18" charset="0"/>
                <a:ea typeface="Lato"/>
                <a:cs typeface="Lato"/>
                <a:sym typeface="Lato"/>
                <a:hlinkClick r:id="rId3"/>
              </a:rPr>
              <a:t>https://vk.com/minprosvet?w=wall-30558759_361091</a:t>
            </a:r>
            <a:endParaRPr lang="ru-RU" b="1" dirty="0" smtClean="0">
              <a:solidFill>
                <a:schemeClr val="accent1"/>
              </a:solidFill>
              <a:latin typeface="Constantia" pitchFamily="18" charset="0"/>
              <a:ea typeface="Lato"/>
              <a:cs typeface="Lato"/>
              <a:sym typeface="Lato"/>
              <a:hlinkClick r:id="rId3"/>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1355</Words>
  <Application>Microsoft Office PowerPoint</Application>
  <PresentationFormat>Экран (16:9)</PresentationFormat>
  <Paragraphs>173</Paragraphs>
  <Slides>27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Constantia</vt:lpstr>
      <vt:lpstr>Arial</vt:lpstr>
      <vt:lpstr>Lato</vt:lpstr>
      <vt:lpstr>Raleway</vt:lpstr>
      <vt:lpstr>Streamline</vt:lpstr>
      <vt:lpstr>Информационная повестка в Год педагога и наставника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медиа  и новая реальность</dc:title>
  <dc:creator>user1</dc:creator>
  <cp:lastModifiedBy>user1</cp:lastModifiedBy>
  <cp:revision>64</cp:revision>
  <dcterms:modified xsi:type="dcterms:W3CDTF">2023-02-02T07:26:25Z</dcterms:modified>
</cp:coreProperties>
</file>